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58" r:id="rId5"/>
    <p:sldId id="261" r:id="rId6"/>
    <p:sldId id="262" r:id="rId7"/>
    <p:sldId id="259"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C718"/>
    <a:srgbClr val="7976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58" d="100"/>
          <a:sy n="58" d="100"/>
        </p:scale>
        <p:origin x="88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8D249-0633-4BCF-A63A-F80D63939A00}"/>
              </a:ext>
            </a:extLst>
          </p:cNvPr>
          <p:cNvSpPr>
            <a:spLocks noGrp="1"/>
          </p:cNvSpPr>
          <p:nvPr>
            <p:ph type="ctrTitle"/>
          </p:nvPr>
        </p:nvSpPr>
        <p:spPr>
          <a:xfrm>
            <a:off x="1524000" y="1122363"/>
            <a:ext cx="9144000" cy="2387600"/>
          </a:xfrm>
        </p:spPr>
        <p:txBody>
          <a:bodyPr anchor="b"/>
          <a:lstStyle>
            <a:lvl1pPr algn="ctr">
              <a:defRPr sz="6000">
                <a:solidFill>
                  <a:srgbClr val="F8C718"/>
                </a:solidFill>
              </a:defRPr>
            </a:lvl1pPr>
          </a:lstStyle>
          <a:p>
            <a:r>
              <a:rPr lang="en-US"/>
              <a:t>Click to edit Master title style</a:t>
            </a:r>
          </a:p>
        </p:txBody>
      </p:sp>
      <p:sp>
        <p:nvSpPr>
          <p:cNvPr id="3" name="Subtitle 2">
            <a:extLst>
              <a:ext uri="{FF2B5EF4-FFF2-40B4-BE49-F238E27FC236}">
                <a16:creationId xmlns:a16="http://schemas.microsoft.com/office/drawing/2014/main" id="{10066DF3-A738-475E-AE6F-2F1A1878B4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AD927F-5C13-477E-91B6-17A64E1FCBF4}"/>
              </a:ext>
            </a:extLst>
          </p:cNvPr>
          <p:cNvSpPr>
            <a:spLocks noGrp="1"/>
          </p:cNvSpPr>
          <p:nvPr>
            <p:ph type="dt" sz="half" idx="10"/>
          </p:nvPr>
        </p:nvSpPr>
        <p:spPr/>
        <p:txBody>
          <a:bodyPr/>
          <a:lstStyle/>
          <a:p>
            <a:fld id="{FBAA93C6-01B9-4984-9249-51B0F3DA053B}" type="datetimeFigureOut">
              <a:rPr lang="en-US" smtClean="0"/>
              <a:t>3/7/2020</a:t>
            </a:fld>
            <a:endParaRPr lang="en-US"/>
          </a:p>
        </p:txBody>
      </p:sp>
      <p:sp>
        <p:nvSpPr>
          <p:cNvPr id="5" name="Footer Placeholder 4">
            <a:extLst>
              <a:ext uri="{FF2B5EF4-FFF2-40B4-BE49-F238E27FC236}">
                <a16:creationId xmlns:a16="http://schemas.microsoft.com/office/drawing/2014/main" id="{992B603C-4047-4964-8B24-7067DE303D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EBF7C5-E338-4782-8B10-381DA35B8F02}"/>
              </a:ext>
            </a:extLst>
          </p:cNvPr>
          <p:cNvSpPr>
            <a:spLocks noGrp="1"/>
          </p:cNvSpPr>
          <p:nvPr>
            <p:ph type="sldNum" sz="quarter" idx="12"/>
          </p:nvPr>
        </p:nvSpPr>
        <p:spPr/>
        <p:txBody>
          <a:bodyPr/>
          <a:lstStyle/>
          <a:p>
            <a:fld id="{B13619B0-BC73-4453-BE70-0CBE50D57652}" type="slidenum">
              <a:rPr lang="en-US" smtClean="0"/>
              <a:t>‹#›</a:t>
            </a:fld>
            <a:endParaRPr lang="en-US"/>
          </a:p>
        </p:txBody>
      </p:sp>
    </p:spTree>
    <p:extLst>
      <p:ext uri="{BB962C8B-B14F-4D97-AF65-F5344CB8AC3E}">
        <p14:creationId xmlns:p14="http://schemas.microsoft.com/office/powerpoint/2010/main" val="3905852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09797-B937-4A18-8DA6-7B2C2FBB62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8998A2-D914-4BA2-AA4D-82EAE5A630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70CCB4-F4B3-49EC-B068-D7B9F3A02F27}"/>
              </a:ext>
            </a:extLst>
          </p:cNvPr>
          <p:cNvSpPr>
            <a:spLocks noGrp="1"/>
          </p:cNvSpPr>
          <p:nvPr>
            <p:ph type="dt" sz="half" idx="10"/>
          </p:nvPr>
        </p:nvSpPr>
        <p:spPr/>
        <p:txBody>
          <a:bodyPr/>
          <a:lstStyle/>
          <a:p>
            <a:fld id="{FBAA93C6-01B9-4984-9249-51B0F3DA053B}" type="datetimeFigureOut">
              <a:rPr lang="en-US" smtClean="0"/>
              <a:t>3/7/2020</a:t>
            </a:fld>
            <a:endParaRPr lang="en-US"/>
          </a:p>
        </p:txBody>
      </p:sp>
      <p:sp>
        <p:nvSpPr>
          <p:cNvPr id="5" name="Footer Placeholder 4">
            <a:extLst>
              <a:ext uri="{FF2B5EF4-FFF2-40B4-BE49-F238E27FC236}">
                <a16:creationId xmlns:a16="http://schemas.microsoft.com/office/drawing/2014/main" id="{B7482837-466A-4B18-879E-170E4521D0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52DE32-8980-4ECF-A63E-F6E0F8712436}"/>
              </a:ext>
            </a:extLst>
          </p:cNvPr>
          <p:cNvSpPr>
            <a:spLocks noGrp="1"/>
          </p:cNvSpPr>
          <p:nvPr>
            <p:ph type="sldNum" sz="quarter" idx="12"/>
          </p:nvPr>
        </p:nvSpPr>
        <p:spPr/>
        <p:txBody>
          <a:bodyPr/>
          <a:lstStyle/>
          <a:p>
            <a:fld id="{B13619B0-BC73-4453-BE70-0CBE50D57652}" type="slidenum">
              <a:rPr lang="en-US" smtClean="0"/>
              <a:t>‹#›</a:t>
            </a:fld>
            <a:endParaRPr lang="en-US"/>
          </a:p>
        </p:txBody>
      </p:sp>
      <p:cxnSp>
        <p:nvCxnSpPr>
          <p:cNvPr id="8" name="Straight Connector 7">
            <a:extLst>
              <a:ext uri="{FF2B5EF4-FFF2-40B4-BE49-F238E27FC236}">
                <a16:creationId xmlns:a16="http://schemas.microsoft.com/office/drawing/2014/main" id="{1643CB52-D7CB-4BD3-B561-10D4B72353AD}"/>
              </a:ext>
            </a:extLst>
          </p:cNvPr>
          <p:cNvCxnSpPr>
            <a:cxnSpLocks/>
          </p:cNvCxnSpPr>
          <p:nvPr userDrawn="1"/>
        </p:nvCxnSpPr>
        <p:spPr>
          <a:xfrm flipH="1">
            <a:off x="390525" y="466726"/>
            <a:ext cx="0" cy="1100217"/>
          </a:xfrm>
          <a:prstGeom prst="line">
            <a:avLst/>
          </a:prstGeom>
          <a:ln w="38100" cap="rnd">
            <a:solidFill>
              <a:srgbClr val="F8C71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208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53046E-4DA3-4093-A8FE-B125EDA998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CF99D9-CD69-4B16-B7BB-6F22120E018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A91F7E-6A1B-45C8-A6E2-49925035BC20}"/>
              </a:ext>
            </a:extLst>
          </p:cNvPr>
          <p:cNvSpPr>
            <a:spLocks noGrp="1"/>
          </p:cNvSpPr>
          <p:nvPr>
            <p:ph type="dt" sz="half" idx="10"/>
          </p:nvPr>
        </p:nvSpPr>
        <p:spPr/>
        <p:txBody>
          <a:bodyPr/>
          <a:lstStyle/>
          <a:p>
            <a:fld id="{FBAA93C6-01B9-4984-9249-51B0F3DA053B}" type="datetimeFigureOut">
              <a:rPr lang="en-US" smtClean="0"/>
              <a:t>3/7/2020</a:t>
            </a:fld>
            <a:endParaRPr lang="en-US"/>
          </a:p>
        </p:txBody>
      </p:sp>
      <p:sp>
        <p:nvSpPr>
          <p:cNvPr id="5" name="Footer Placeholder 4">
            <a:extLst>
              <a:ext uri="{FF2B5EF4-FFF2-40B4-BE49-F238E27FC236}">
                <a16:creationId xmlns:a16="http://schemas.microsoft.com/office/drawing/2014/main" id="{B9739263-0BC1-4ABA-A251-D5766DBC9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D116C9-13B3-4F35-AB77-B02FC0F2BE91}"/>
              </a:ext>
            </a:extLst>
          </p:cNvPr>
          <p:cNvSpPr>
            <a:spLocks noGrp="1"/>
          </p:cNvSpPr>
          <p:nvPr>
            <p:ph type="sldNum" sz="quarter" idx="12"/>
          </p:nvPr>
        </p:nvSpPr>
        <p:spPr/>
        <p:txBody>
          <a:bodyPr/>
          <a:lstStyle/>
          <a:p>
            <a:fld id="{B13619B0-BC73-4453-BE70-0CBE50D57652}" type="slidenum">
              <a:rPr lang="en-US" smtClean="0"/>
              <a:t>‹#›</a:t>
            </a:fld>
            <a:endParaRPr lang="en-US"/>
          </a:p>
        </p:txBody>
      </p:sp>
    </p:spTree>
    <p:extLst>
      <p:ext uri="{BB962C8B-B14F-4D97-AF65-F5344CB8AC3E}">
        <p14:creationId xmlns:p14="http://schemas.microsoft.com/office/powerpoint/2010/main" val="2482003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22411-947E-4F52-8B42-ACC49CFED847}"/>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6B1C05D-BC9E-4248-AAB7-0786A72C3B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263FFD-6988-47DE-B750-73F95798EEE6}"/>
              </a:ext>
            </a:extLst>
          </p:cNvPr>
          <p:cNvSpPr>
            <a:spLocks noGrp="1"/>
          </p:cNvSpPr>
          <p:nvPr>
            <p:ph type="dt" sz="half" idx="10"/>
          </p:nvPr>
        </p:nvSpPr>
        <p:spPr/>
        <p:txBody>
          <a:bodyPr/>
          <a:lstStyle/>
          <a:p>
            <a:fld id="{FBAA93C6-01B9-4984-9249-51B0F3DA053B}" type="datetimeFigureOut">
              <a:rPr lang="en-US" smtClean="0"/>
              <a:t>3/7/2020</a:t>
            </a:fld>
            <a:endParaRPr lang="en-US"/>
          </a:p>
        </p:txBody>
      </p:sp>
      <p:sp>
        <p:nvSpPr>
          <p:cNvPr id="5" name="Footer Placeholder 4">
            <a:extLst>
              <a:ext uri="{FF2B5EF4-FFF2-40B4-BE49-F238E27FC236}">
                <a16:creationId xmlns:a16="http://schemas.microsoft.com/office/drawing/2014/main" id="{086875B7-0707-4153-B8EE-32D6CFDEBB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A4B27A-ABD6-4652-A0C5-7B9F49DD3198}"/>
              </a:ext>
            </a:extLst>
          </p:cNvPr>
          <p:cNvSpPr>
            <a:spLocks noGrp="1"/>
          </p:cNvSpPr>
          <p:nvPr>
            <p:ph type="sldNum" sz="quarter" idx="12"/>
          </p:nvPr>
        </p:nvSpPr>
        <p:spPr/>
        <p:txBody>
          <a:bodyPr/>
          <a:lstStyle/>
          <a:p>
            <a:fld id="{B13619B0-BC73-4453-BE70-0CBE50D57652}" type="slidenum">
              <a:rPr lang="en-US" smtClean="0"/>
              <a:t>‹#›</a:t>
            </a:fld>
            <a:endParaRPr lang="en-US"/>
          </a:p>
        </p:txBody>
      </p:sp>
      <p:cxnSp>
        <p:nvCxnSpPr>
          <p:cNvPr id="7" name="Straight Connector 6">
            <a:extLst>
              <a:ext uri="{FF2B5EF4-FFF2-40B4-BE49-F238E27FC236}">
                <a16:creationId xmlns:a16="http://schemas.microsoft.com/office/drawing/2014/main" id="{89543DDD-F2D6-4B72-9E74-9D4E8DA77BA1}"/>
              </a:ext>
            </a:extLst>
          </p:cNvPr>
          <p:cNvCxnSpPr>
            <a:cxnSpLocks/>
          </p:cNvCxnSpPr>
          <p:nvPr userDrawn="1"/>
        </p:nvCxnSpPr>
        <p:spPr>
          <a:xfrm flipH="1">
            <a:off x="390525" y="466726"/>
            <a:ext cx="0" cy="1100217"/>
          </a:xfrm>
          <a:prstGeom prst="line">
            <a:avLst/>
          </a:prstGeom>
          <a:ln w="38100" cap="rnd">
            <a:solidFill>
              <a:srgbClr val="F8C71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6692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B1866-773D-4EC6-817C-FBC26B07B50E}"/>
              </a:ext>
            </a:extLst>
          </p:cNvPr>
          <p:cNvSpPr>
            <a:spLocks noGrp="1"/>
          </p:cNvSpPr>
          <p:nvPr>
            <p:ph type="title"/>
          </p:nvPr>
        </p:nvSpPr>
        <p:spPr>
          <a:xfrm>
            <a:off x="831850" y="1709738"/>
            <a:ext cx="10515600" cy="2852737"/>
          </a:xfrm>
        </p:spPr>
        <p:txBody>
          <a:bodyPr anchor="b"/>
          <a:lstStyle>
            <a:lvl1pPr>
              <a:defRPr sz="6000">
                <a:solidFill>
                  <a:srgbClr val="F8C718"/>
                </a:solidFill>
              </a:defRPr>
            </a:lvl1pPr>
          </a:lstStyle>
          <a:p>
            <a:r>
              <a:rPr lang="en-US"/>
              <a:t>Click to edit Master title style</a:t>
            </a:r>
          </a:p>
        </p:txBody>
      </p:sp>
      <p:sp>
        <p:nvSpPr>
          <p:cNvPr id="3" name="Text Placeholder 2">
            <a:extLst>
              <a:ext uri="{FF2B5EF4-FFF2-40B4-BE49-F238E27FC236}">
                <a16:creationId xmlns:a16="http://schemas.microsoft.com/office/drawing/2014/main" id="{142E50FA-A1EC-4A2A-8D1D-9F4C7EC1C2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A3D7808-0D11-4F1F-B41C-44942717CB52}"/>
              </a:ext>
            </a:extLst>
          </p:cNvPr>
          <p:cNvSpPr>
            <a:spLocks noGrp="1"/>
          </p:cNvSpPr>
          <p:nvPr>
            <p:ph type="dt" sz="half" idx="10"/>
          </p:nvPr>
        </p:nvSpPr>
        <p:spPr/>
        <p:txBody>
          <a:bodyPr/>
          <a:lstStyle/>
          <a:p>
            <a:fld id="{FBAA93C6-01B9-4984-9249-51B0F3DA053B}" type="datetimeFigureOut">
              <a:rPr lang="en-US" smtClean="0"/>
              <a:t>3/7/2020</a:t>
            </a:fld>
            <a:endParaRPr lang="en-US"/>
          </a:p>
        </p:txBody>
      </p:sp>
      <p:sp>
        <p:nvSpPr>
          <p:cNvPr id="5" name="Footer Placeholder 4">
            <a:extLst>
              <a:ext uri="{FF2B5EF4-FFF2-40B4-BE49-F238E27FC236}">
                <a16:creationId xmlns:a16="http://schemas.microsoft.com/office/drawing/2014/main" id="{13DDF198-4D35-427D-B6BF-2E50343BF8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1FD742-6136-4415-B392-D6CE2C8E2382}"/>
              </a:ext>
            </a:extLst>
          </p:cNvPr>
          <p:cNvSpPr>
            <a:spLocks noGrp="1"/>
          </p:cNvSpPr>
          <p:nvPr>
            <p:ph type="sldNum" sz="quarter" idx="12"/>
          </p:nvPr>
        </p:nvSpPr>
        <p:spPr/>
        <p:txBody>
          <a:bodyPr/>
          <a:lstStyle/>
          <a:p>
            <a:fld id="{B13619B0-BC73-4453-BE70-0CBE50D57652}" type="slidenum">
              <a:rPr lang="en-US" smtClean="0"/>
              <a:t>‹#›</a:t>
            </a:fld>
            <a:endParaRPr lang="en-US"/>
          </a:p>
        </p:txBody>
      </p:sp>
    </p:spTree>
    <p:extLst>
      <p:ext uri="{BB962C8B-B14F-4D97-AF65-F5344CB8AC3E}">
        <p14:creationId xmlns:p14="http://schemas.microsoft.com/office/powerpoint/2010/main" val="1791520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06CC2-78B1-493A-A403-2446C61574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A2D22F-A9D2-4483-94F6-C1484F951AA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C1C4D4-5FD0-4A8B-A75C-53E804108E0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AED92E-0DF3-415C-810A-76228C96DBF5}"/>
              </a:ext>
            </a:extLst>
          </p:cNvPr>
          <p:cNvSpPr>
            <a:spLocks noGrp="1"/>
          </p:cNvSpPr>
          <p:nvPr>
            <p:ph type="dt" sz="half" idx="10"/>
          </p:nvPr>
        </p:nvSpPr>
        <p:spPr/>
        <p:txBody>
          <a:bodyPr/>
          <a:lstStyle/>
          <a:p>
            <a:fld id="{FBAA93C6-01B9-4984-9249-51B0F3DA053B}" type="datetimeFigureOut">
              <a:rPr lang="en-US" smtClean="0"/>
              <a:t>3/7/2020</a:t>
            </a:fld>
            <a:endParaRPr lang="en-US"/>
          </a:p>
        </p:txBody>
      </p:sp>
      <p:sp>
        <p:nvSpPr>
          <p:cNvPr id="6" name="Footer Placeholder 5">
            <a:extLst>
              <a:ext uri="{FF2B5EF4-FFF2-40B4-BE49-F238E27FC236}">
                <a16:creationId xmlns:a16="http://schemas.microsoft.com/office/drawing/2014/main" id="{3DA41254-9648-49F6-933B-F1A6014B15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E7056D-79AB-4615-AD39-5930ED82A0E8}"/>
              </a:ext>
            </a:extLst>
          </p:cNvPr>
          <p:cNvSpPr>
            <a:spLocks noGrp="1"/>
          </p:cNvSpPr>
          <p:nvPr>
            <p:ph type="sldNum" sz="quarter" idx="12"/>
          </p:nvPr>
        </p:nvSpPr>
        <p:spPr/>
        <p:txBody>
          <a:bodyPr/>
          <a:lstStyle/>
          <a:p>
            <a:fld id="{B13619B0-BC73-4453-BE70-0CBE50D57652}" type="slidenum">
              <a:rPr lang="en-US" smtClean="0"/>
              <a:t>‹#›</a:t>
            </a:fld>
            <a:endParaRPr lang="en-US"/>
          </a:p>
        </p:txBody>
      </p:sp>
      <p:cxnSp>
        <p:nvCxnSpPr>
          <p:cNvPr id="9" name="Straight Connector 8">
            <a:extLst>
              <a:ext uri="{FF2B5EF4-FFF2-40B4-BE49-F238E27FC236}">
                <a16:creationId xmlns:a16="http://schemas.microsoft.com/office/drawing/2014/main" id="{13276329-2FBE-4AF8-976D-DCFF01D48C6B}"/>
              </a:ext>
            </a:extLst>
          </p:cNvPr>
          <p:cNvCxnSpPr>
            <a:cxnSpLocks/>
          </p:cNvCxnSpPr>
          <p:nvPr userDrawn="1"/>
        </p:nvCxnSpPr>
        <p:spPr>
          <a:xfrm flipH="1">
            <a:off x="390525" y="466726"/>
            <a:ext cx="0" cy="1100217"/>
          </a:xfrm>
          <a:prstGeom prst="line">
            <a:avLst/>
          </a:prstGeom>
          <a:ln w="38100" cap="rnd">
            <a:solidFill>
              <a:srgbClr val="F8C71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9360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4B53E-6FB0-4375-897D-064EB2DCAD4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2E6B59-D561-4AD4-AC2B-4153803513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D6B205-F91F-42F6-9936-E00A073DDC0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FF9DB2-38D9-4267-8902-C20EABAA5B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D7AD48-093E-483C-BB7B-BA68007DD0A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2ABDF3E-AB58-421A-8733-24D76F99BB41}"/>
              </a:ext>
            </a:extLst>
          </p:cNvPr>
          <p:cNvSpPr>
            <a:spLocks noGrp="1"/>
          </p:cNvSpPr>
          <p:nvPr>
            <p:ph type="dt" sz="half" idx="10"/>
          </p:nvPr>
        </p:nvSpPr>
        <p:spPr/>
        <p:txBody>
          <a:bodyPr/>
          <a:lstStyle/>
          <a:p>
            <a:fld id="{FBAA93C6-01B9-4984-9249-51B0F3DA053B}" type="datetimeFigureOut">
              <a:rPr lang="en-US" smtClean="0"/>
              <a:t>3/7/2020</a:t>
            </a:fld>
            <a:endParaRPr lang="en-US"/>
          </a:p>
        </p:txBody>
      </p:sp>
      <p:sp>
        <p:nvSpPr>
          <p:cNvPr id="8" name="Footer Placeholder 7">
            <a:extLst>
              <a:ext uri="{FF2B5EF4-FFF2-40B4-BE49-F238E27FC236}">
                <a16:creationId xmlns:a16="http://schemas.microsoft.com/office/drawing/2014/main" id="{2E55665F-BC4E-48CF-A21D-68F61C31E8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3D6319A-ADCF-4DC2-A848-22F453438FA8}"/>
              </a:ext>
            </a:extLst>
          </p:cNvPr>
          <p:cNvSpPr>
            <a:spLocks noGrp="1"/>
          </p:cNvSpPr>
          <p:nvPr>
            <p:ph type="sldNum" sz="quarter" idx="12"/>
          </p:nvPr>
        </p:nvSpPr>
        <p:spPr/>
        <p:txBody>
          <a:bodyPr/>
          <a:lstStyle/>
          <a:p>
            <a:fld id="{B13619B0-BC73-4453-BE70-0CBE50D57652}" type="slidenum">
              <a:rPr lang="en-US" smtClean="0"/>
              <a:t>‹#›</a:t>
            </a:fld>
            <a:endParaRPr lang="en-US"/>
          </a:p>
        </p:txBody>
      </p:sp>
      <p:cxnSp>
        <p:nvCxnSpPr>
          <p:cNvPr id="10" name="Straight Connector 9">
            <a:extLst>
              <a:ext uri="{FF2B5EF4-FFF2-40B4-BE49-F238E27FC236}">
                <a16:creationId xmlns:a16="http://schemas.microsoft.com/office/drawing/2014/main" id="{B82B8451-754B-4FEE-A951-12D801BF9991}"/>
              </a:ext>
            </a:extLst>
          </p:cNvPr>
          <p:cNvCxnSpPr/>
          <p:nvPr userDrawn="1"/>
        </p:nvCxnSpPr>
        <p:spPr>
          <a:xfrm>
            <a:off x="838200" y="460129"/>
            <a:ext cx="0" cy="1135553"/>
          </a:xfrm>
          <a:prstGeom prst="line">
            <a:avLst/>
          </a:prstGeom>
          <a:ln w="38100" cap="rnd">
            <a:solidFill>
              <a:srgbClr val="F8C71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2545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DFB3C-5D72-4155-B505-E548B3052C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4F4E62-E6A7-4079-BF3A-B943DBE4C573}"/>
              </a:ext>
            </a:extLst>
          </p:cNvPr>
          <p:cNvSpPr>
            <a:spLocks noGrp="1"/>
          </p:cNvSpPr>
          <p:nvPr>
            <p:ph type="dt" sz="half" idx="10"/>
          </p:nvPr>
        </p:nvSpPr>
        <p:spPr/>
        <p:txBody>
          <a:bodyPr/>
          <a:lstStyle/>
          <a:p>
            <a:fld id="{FBAA93C6-01B9-4984-9249-51B0F3DA053B}" type="datetimeFigureOut">
              <a:rPr lang="en-US" smtClean="0"/>
              <a:t>3/7/2020</a:t>
            </a:fld>
            <a:endParaRPr lang="en-US"/>
          </a:p>
        </p:txBody>
      </p:sp>
      <p:sp>
        <p:nvSpPr>
          <p:cNvPr id="4" name="Footer Placeholder 3">
            <a:extLst>
              <a:ext uri="{FF2B5EF4-FFF2-40B4-BE49-F238E27FC236}">
                <a16:creationId xmlns:a16="http://schemas.microsoft.com/office/drawing/2014/main" id="{38881D72-0917-4F5C-A451-A526209C2B3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5B4E44-A84F-4CD6-A09B-864795AC92C2}"/>
              </a:ext>
            </a:extLst>
          </p:cNvPr>
          <p:cNvSpPr>
            <a:spLocks noGrp="1"/>
          </p:cNvSpPr>
          <p:nvPr>
            <p:ph type="sldNum" sz="quarter" idx="12"/>
          </p:nvPr>
        </p:nvSpPr>
        <p:spPr/>
        <p:txBody>
          <a:bodyPr/>
          <a:lstStyle/>
          <a:p>
            <a:fld id="{B13619B0-BC73-4453-BE70-0CBE50D57652}" type="slidenum">
              <a:rPr lang="en-US" smtClean="0"/>
              <a:t>‹#›</a:t>
            </a:fld>
            <a:endParaRPr lang="en-US"/>
          </a:p>
        </p:txBody>
      </p:sp>
      <p:cxnSp>
        <p:nvCxnSpPr>
          <p:cNvPr id="7" name="Straight Connector 6">
            <a:extLst>
              <a:ext uri="{FF2B5EF4-FFF2-40B4-BE49-F238E27FC236}">
                <a16:creationId xmlns:a16="http://schemas.microsoft.com/office/drawing/2014/main" id="{068C1876-4693-43F8-9022-D7C940F234C8}"/>
              </a:ext>
            </a:extLst>
          </p:cNvPr>
          <p:cNvCxnSpPr>
            <a:cxnSpLocks/>
          </p:cNvCxnSpPr>
          <p:nvPr userDrawn="1"/>
        </p:nvCxnSpPr>
        <p:spPr>
          <a:xfrm flipH="1">
            <a:off x="390525" y="466726"/>
            <a:ext cx="0" cy="1100217"/>
          </a:xfrm>
          <a:prstGeom prst="line">
            <a:avLst/>
          </a:prstGeom>
          <a:ln w="38100" cap="rnd">
            <a:solidFill>
              <a:srgbClr val="F8C71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108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61BE8E-566C-4F09-953A-8A690165729B}"/>
              </a:ext>
            </a:extLst>
          </p:cNvPr>
          <p:cNvSpPr>
            <a:spLocks noGrp="1"/>
          </p:cNvSpPr>
          <p:nvPr>
            <p:ph type="dt" sz="half" idx="10"/>
          </p:nvPr>
        </p:nvSpPr>
        <p:spPr/>
        <p:txBody>
          <a:bodyPr/>
          <a:lstStyle/>
          <a:p>
            <a:fld id="{FBAA93C6-01B9-4984-9249-51B0F3DA053B}" type="datetimeFigureOut">
              <a:rPr lang="en-US" smtClean="0"/>
              <a:t>3/7/2020</a:t>
            </a:fld>
            <a:endParaRPr lang="en-US"/>
          </a:p>
        </p:txBody>
      </p:sp>
      <p:sp>
        <p:nvSpPr>
          <p:cNvPr id="3" name="Footer Placeholder 2">
            <a:extLst>
              <a:ext uri="{FF2B5EF4-FFF2-40B4-BE49-F238E27FC236}">
                <a16:creationId xmlns:a16="http://schemas.microsoft.com/office/drawing/2014/main" id="{E545E4D7-661B-498A-AD25-C194280208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128D24-3074-481E-8963-26000434E4AD}"/>
              </a:ext>
            </a:extLst>
          </p:cNvPr>
          <p:cNvSpPr>
            <a:spLocks noGrp="1"/>
          </p:cNvSpPr>
          <p:nvPr>
            <p:ph type="sldNum" sz="quarter" idx="12"/>
          </p:nvPr>
        </p:nvSpPr>
        <p:spPr/>
        <p:txBody>
          <a:bodyPr/>
          <a:lstStyle/>
          <a:p>
            <a:fld id="{B13619B0-BC73-4453-BE70-0CBE50D57652}" type="slidenum">
              <a:rPr lang="en-US" smtClean="0"/>
              <a:t>‹#›</a:t>
            </a:fld>
            <a:endParaRPr lang="en-US"/>
          </a:p>
        </p:txBody>
      </p:sp>
    </p:spTree>
    <p:extLst>
      <p:ext uri="{BB962C8B-B14F-4D97-AF65-F5344CB8AC3E}">
        <p14:creationId xmlns:p14="http://schemas.microsoft.com/office/powerpoint/2010/main" val="1908899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D687C-1297-4952-8813-46CFB2F294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012DDB-3457-4FE5-A820-16BAEAFC60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E58420-5DDC-45E9-968D-C8E11A238B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4C9796-6D16-4F87-94FE-1F2902ECB599}"/>
              </a:ext>
            </a:extLst>
          </p:cNvPr>
          <p:cNvSpPr>
            <a:spLocks noGrp="1"/>
          </p:cNvSpPr>
          <p:nvPr>
            <p:ph type="dt" sz="half" idx="10"/>
          </p:nvPr>
        </p:nvSpPr>
        <p:spPr/>
        <p:txBody>
          <a:bodyPr/>
          <a:lstStyle/>
          <a:p>
            <a:fld id="{FBAA93C6-01B9-4984-9249-51B0F3DA053B}" type="datetimeFigureOut">
              <a:rPr lang="en-US" smtClean="0"/>
              <a:t>3/7/2020</a:t>
            </a:fld>
            <a:endParaRPr lang="en-US"/>
          </a:p>
        </p:txBody>
      </p:sp>
      <p:sp>
        <p:nvSpPr>
          <p:cNvPr id="6" name="Footer Placeholder 5">
            <a:extLst>
              <a:ext uri="{FF2B5EF4-FFF2-40B4-BE49-F238E27FC236}">
                <a16:creationId xmlns:a16="http://schemas.microsoft.com/office/drawing/2014/main" id="{55F20630-288E-49E6-9D12-1CEAAA8644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FE17AF-6C44-43A5-9FF4-D9631DB287D8}"/>
              </a:ext>
            </a:extLst>
          </p:cNvPr>
          <p:cNvSpPr>
            <a:spLocks noGrp="1"/>
          </p:cNvSpPr>
          <p:nvPr>
            <p:ph type="sldNum" sz="quarter" idx="12"/>
          </p:nvPr>
        </p:nvSpPr>
        <p:spPr/>
        <p:txBody>
          <a:bodyPr/>
          <a:lstStyle/>
          <a:p>
            <a:fld id="{B13619B0-BC73-4453-BE70-0CBE50D57652}" type="slidenum">
              <a:rPr lang="en-US" smtClean="0"/>
              <a:t>‹#›</a:t>
            </a:fld>
            <a:endParaRPr lang="en-US"/>
          </a:p>
        </p:txBody>
      </p:sp>
    </p:spTree>
    <p:extLst>
      <p:ext uri="{BB962C8B-B14F-4D97-AF65-F5344CB8AC3E}">
        <p14:creationId xmlns:p14="http://schemas.microsoft.com/office/powerpoint/2010/main" val="298965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A5FE-00B0-43AD-80D3-0FA448F43D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392DC7-40A5-41EF-9590-8495DAB642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635E4F-2546-490A-AE38-B3E6E2F554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FEA438-FA97-4013-B36E-1D5344199CC1}"/>
              </a:ext>
            </a:extLst>
          </p:cNvPr>
          <p:cNvSpPr>
            <a:spLocks noGrp="1"/>
          </p:cNvSpPr>
          <p:nvPr>
            <p:ph type="dt" sz="half" idx="10"/>
          </p:nvPr>
        </p:nvSpPr>
        <p:spPr/>
        <p:txBody>
          <a:bodyPr/>
          <a:lstStyle/>
          <a:p>
            <a:fld id="{FBAA93C6-01B9-4984-9249-51B0F3DA053B}" type="datetimeFigureOut">
              <a:rPr lang="en-US" smtClean="0"/>
              <a:t>3/7/2020</a:t>
            </a:fld>
            <a:endParaRPr lang="en-US"/>
          </a:p>
        </p:txBody>
      </p:sp>
      <p:sp>
        <p:nvSpPr>
          <p:cNvPr id="6" name="Footer Placeholder 5">
            <a:extLst>
              <a:ext uri="{FF2B5EF4-FFF2-40B4-BE49-F238E27FC236}">
                <a16:creationId xmlns:a16="http://schemas.microsoft.com/office/drawing/2014/main" id="{3846D7E6-9DE3-4C59-88DA-ADF1E663A8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6C65A8-E7A9-442E-866C-85186F1515A3}"/>
              </a:ext>
            </a:extLst>
          </p:cNvPr>
          <p:cNvSpPr>
            <a:spLocks noGrp="1"/>
          </p:cNvSpPr>
          <p:nvPr>
            <p:ph type="sldNum" sz="quarter" idx="12"/>
          </p:nvPr>
        </p:nvSpPr>
        <p:spPr/>
        <p:txBody>
          <a:bodyPr/>
          <a:lstStyle/>
          <a:p>
            <a:fld id="{B13619B0-BC73-4453-BE70-0CBE50D57652}" type="slidenum">
              <a:rPr lang="en-US" smtClean="0"/>
              <a:t>‹#›</a:t>
            </a:fld>
            <a:endParaRPr lang="en-US"/>
          </a:p>
        </p:txBody>
      </p:sp>
    </p:spTree>
    <p:extLst>
      <p:ext uri="{BB962C8B-B14F-4D97-AF65-F5344CB8AC3E}">
        <p14:creationId xmlns:p14="http://schemas.microsoft.com/office/powerpoint/2010/main" val="2880919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15C5BE-8BBA-4960-85F3-393D5C09876D}"/>
              </a:ext>
            </a:extLst>
          </p:cNvPr>
          <p:cNvSpPr>
            <a:spLocks noGrp="1"/>
          </p:cNvSpPr>
          <p:nvPr>
            <p:ph type="title"/>
          </p:nvPr>
        </p:nvSpPr>
        <p:spPr>
          <a:xfrm>
            <a:off x="400049" y="365125"/>
            <a:ext cx="11401425"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DD66E17-6342-4C08-ABD3-A763F199D048}"/>
              </a:ext>
            </a:extLst>
          </p:cNvPr>
          <p:cNvSpPr>
            <a:spLocks noGrp="1"/>
          </p:cNvSpPr>
          <p:nvPr>
            <p:ph type="body" idx="1"/>
          </p:nvPr>
        </p:nvSpPr>
        <p:spPr>
          <a:xfrm>
            <a:off x="400049" y="1825625"/>
            <a:ext cx="11401425"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6867FD-A165-416A-833A-DACAD34EC6AB}"/>
              </a:ext>
            </a:extLst>
          </p:cNvPr>
          <p:cNvSpPr>
            <a:spLocks noGrp="1"/>
          </p:cNvSpPr>
          <p:nvPr>
            <p:ph type="dt" sz="half" idx="2"/>
          </p:nvPr>
        </p:nvSpPr>
        <p:spPr>
          <a:xfrm>
            <a:off x="400050" y="6356350"/>
            <a:ext cx="2981325" cy="365125"/>
          </a:xfrm>
          <a:prstGeom prst="rect">
            <a:avLst/>
          </a:prstGeom>
        </p:spPr>
        <p:txBody>
          <a:bodyPr vert="horz" lIns="91440" tIns="45720" rIns="91440" bIns="45720" rtlCol="0" anchor="ctr"/>
          <a:lstStyle>
            <a:lvl1pPr algn="l">
              <a:defRPr sz="1200">
                <a:solidFill>
                  <a:schemeClr val="bg1">
                    <a:lumMod val="85000"/>
                  </a:schemeClr>
                </a:solidFill>
              </a:defRPr>
            </a:lvl1pPr>
          </a:lstStyle>
          <a:p>
            <a:fld id="{FBAA93C6-01B9-4984-9249-51B0F3DA053B}" type="datetimeFigureOut">
              <a:rPr lang="en-US" smtClean="0"/>
              <a:pPr/>
              <a:t>3/7/2020</a:t>
            </a:fld>
            <a:endParaRPr lang="en-US"/>
          </a:p>
        </p:txBody>
      </p:sp>
      <p:sp>
        <p:nvSpPr>
          <p:cNvPr id="5" name="Footer Placeholder 4">
            <a:extLst>
              <a:ext uri="{FF2B5EF4-FFF2-40B4-BE49-F238E27FC236}">
                <a16:creationId xmlns:a16="http://schemas.microsoft.com/office/drawing/2014/main" id="{ACAC1C74-FF7B-43BB-92A0-46F792A4D5C0}"/>
              </a:ext>
            </a:extLst>
          </p:cNvPr>
          <p:cNvSpPr>
            <a:spLocks noGrp="1"/>
          </p:cNvSpPr>
          <p:nvPr>
            <p:ph type="ftr" sz="quarter" idx="3"/>
          </p:nvPr>
        </p:nvSpPr>
        <p:spPr>
          <a:xfrm>
            <a:off x="3864768" y="6356350"/>
            <a:ext cx="4471988" cy="365125"/>
          </a:xfrm>
          <a:prstGeom prst="rect">
            <a:avLst/>
          </a:prstGeom>
        </p:spPr>
        <p:txBody>
          <a:bodyPr vert="horz" lIns="91440" tIns="45720" rIns="91440" bIns="45720" rtlCol="0" anchor="ctr"/>
          <a:lstStyle>
            <a:lvl1pPr algn="ctr">
              <a:defRPr sz="1200">
                <a:solidFill>
                  <a:schemeClr val="bg1">
                    <a:lumMod val="85000"/>
                  </a:schemeClr>
                </a:solidFill>
              </a:defRPr>
            </a:lvl1pPr>
          </a:lstStyle>
          <a:p>
            <a:endParaRPr lang="en-US"/>
          </a:p>
        </p:txBody>
      </p:sp>
      <p:sp>
        <p:nvSpPr>
          <p:cNvPr id="6" name="Slide Number Placeholder 5">
            <a:extLst>
              <a:ext uri="{FF2B5EF4-FFF2-40B4-BE49-F238E27FC236}">
                <a16:creationId xmlns:a16="http://schemas.microsoft.com/office/drawing/2014/main" id="{12469546-C327-4F73-84AB-6512B382C700}"/>
              </a:ext>
            </a:extLst>
          </p:cNvPr>
          <p:cNvSpPr>
            <a:spLocks noGrp="1"/>
          </p:cNvSpPr>
          <p:nvPr>
            <p:ph type="sldNum" sz="quarter" idx="4"/>
          </p:nvPr>
        </p:nvSpPr>
        <p:spPr>
          <a:xfrm>
            <a:off x="8820149" y="6356350"/>
            <a:ext cx="2981325" cy="365125"/>
          </a:xfrm>
          <a:prstGeom prst="rect">
            <a:avLst/>
          </a:prstGeom>
        </p:spPr>
        <p:txBody>
          <a:bodyPr vert="horz" lIns="91440" tIns="45720" rIns="91440" bIns="45720" rtlCol="0" anchor="ctr"/>
          <a:lstStyle>
            <a:lvl1pPr algn="r">
              <a:defRPr sz="1200">
                <a:solidFill>
                  <a:schemeClr val="bg1">
                    <a:lumMod val="85000"/>
                  </a:schemeClr>
                </a:solidFill>
              </a:defRPr>
            </a:lvl1pPr>
          </a:lstStyle>
          <a:p>
            <a:fld id="{B13619B0-BC73-4453-BE70-0CBE50D57652}" type="slidenum">
              <a:rPr lang="en-US" smtClean="0"/>
              <a:pPr/>
              <a:t>‹#›</a:t>
            </a:fld>
            <a:endParaRPr lang="en-US"/>
          </a:p>
        </p:txBody>
      </p:sp>
      <p:pic>
        <p:nvPicPr>
          <p:cNvPr id="7" name="Picture 6">
            <a:extLst>
              <a:ext uri="{FF2B5EF4-FFF2-40B4-BE49-F238E27FC236}">
                <a16:creationId xmlns:a16="http://schemas.microsoft.com/office/drawing/2014/main" id="{AA49EA90-99CA-45FB-84BB-7701D28A65E0}"/>
              </a:ext>
            </a:extLst>
          </p:cNvPr>
          <p:cNvPicPr>
            <a:picLocks noChangeAspect="1"/>
          </p:cNvPicPr>
          <p:nvPr userDrawn="1"/>
        </p:nvPicPr>
        <p:blipFill rotWithShape="1">
          <a:blip r:embed="rId13"/>
          <a:srcRect l="8422" t="71021" r="2726" b="11822"/>
          <a:stretch/>
        </p:blipFill>
        <p:spPr>
          <a:xfrm>
            <a:off x="10414474" y="6721475"/>
            <a:ext cx="1777526" cy="137296"/>
          </a:xfrm>
          <a:prstGeom prst="rect">
            <a:avLst/>
          </a:prstGeom>
        </p:spPr>
      </p:pic>
      <p:pic>
        <p:nvPicPr>
          <p:cNvPr id="11" name="Picture 10">
            <a:extLst>
              <a:ext uri="{FF2B5EF4-FFF2-40B4-BE49-F238E27FC236}">
                <a16:creationId xmlns:a16="http://schemas.microsoft.com/office/drawing/2014/main" id="{198F5F85-AA15-4AC4-A273-5E6B519479DB}"/>
              </a:ext>
            </a:extLst>
          </p:cNvPr>
          <p:cNvPicPr>
            <a:picLocks noChangeAspect="1"/>
          </p:cNvPicPr>
          <p:nvPr userDrawn="1"/>
        </p:nvPicPr>
        <p:blipFill rotWithShape="1">
          <a:blip r:embed="rId13"/>
          <a:srcRect l="8422" t="10219" r="2726" b="61514"/>
          <a:stretch/>
        </p:blipFill>
        <p:spPr>
          <a:xfrm>
            <a:off x="9524" y="6622278"/>
            <a:ext cx="1777526" cy="226197"/>
          </a:xfrm>
          <a:prstGeom prst="rect">
            <a:avLst/>
          </a:prstGeom>
        </p:spPr>
      </p:pic>
    </p:spTree>
    <p:extLst>
      <p:ext uri="{BB962C8B-B14F-4D97-AF65-F5344CB8AC3E}">
        <p14:creationId xmlns:p14="http://schemas.microsoft.com/office/powerpoint/2010/main" val="30547311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imdb">
            <a:extLst>
              <a:ext uri="{FF2B5EF4-FFF2-40B4-BE49-F238E27FC236}">
                <a16:creationId xmlns:a16="http://schemas.microsoft.com/office/drawing/2014/main" id="{60B844C1-3CDC-489D-B309-CFC83C0663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167" b="9583"/>
          <a:stretch/>
        </p:blipFill>
        <p:spPr bwMode="auto">
          <a:xfrm>
            <a:off x="0" y="0"/>
            <a:ext cx="12192000" cy="6562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3949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9E4A11-9F79-430D-86FE-E65EBD70B9FF}"/>
              </a:ext>
            </a:extLst>
          </p:cNvPr>
          <p:cNvPicPr/>
          <p:nvPr/>
        </p:nvPicPr>
        <p:blipFill rotWithShape="1">
          <a:blip r:embed="rId2"/>
          <a:srcRect l="14636" t="50936" r="56945" b="21205"/>
          <a:stretch/>
        </p:blipFill>
        <p:spPr bwMode="auto">
          <a:xfrm>
            <a:off x="1040520" y="3643406"/>
            <a:ext cx="4324693" cy="2745532"/>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6BBBCCD8-9FA9-4F44-8741-470292348999}"/>
              </a:ext>
            </a:extLst>
          </p:cNvPr>
          <p:cNvPicPr/>
          <p:nvPr/>
        </p:nvPicPr>
        <p:blipFill rotWithShape="1">
          <a:blip r:embed="rId3"/>
          <a:srcRect l="15812" t="33833" r="51709" b="20129"/>
          <a:stretch/>
        </p:blipFill>
        <p:spPr bwMode="auto">
          <a:xfrm>
            <a:off x="1040521" y="324998"/>
            <a:ext cx="4203508" cy="2889596"/>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2DCC0541-A2F9-476D-BB31-D38B3DEAB0EE}"/>
              </a:ext>
            </a:extLst>
          </p:cNvPr>
          <p:cNvPicPr/>
          <p:nvPr/>
        </p:nvPicPr>
        <p:blipFill rotWithShape="1">
          <a:blip r:embed="rId4"/>
          <a:srcRect l="15064" t="35974" r="50748" b="18629"/>
          <a:stretch/>
        </p:blipFill>
        <p:spPr bwMode="auto">
          <a:xfrm>
            <a:off x="6338371" y="324998"/>
            <a:ext cx="4436125" cy="2889596"/>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F32E0388-E647-4FDF-90B7-1C2BF41F41FA}"/>
              </a:ext>
            </a:extLst>
          </p:cNvPr>
          <p:cNvPicPr/>
          <p:nvPr/>
        </p:nvPicPr>
        <p:blipFill rotWithShape="1">
          <a:blip r:embed="rId5"/>
          <a:srcRect l="15919" t="33619" r="50321" b="20557"/>
          <a:stretch/>
        </p:blipFill>
        <p:spPr bwMode="auto">
          <a:xfrm>
            <a:off x="6338371" y="3590655"/>
            <a:ext cx="4436126" cy="279828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01620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FC828-B722-4DB1-B813-6ADA9907167B}"/>
              </a:ext>
            </a:extLst>
          </p:cNvPr>
          <p:cNvSpPr>
            <a:spLocks noGrp="1"/>
          </p:cNvSpPr>
          <p:nvPr>
            <p:ph type="title"/>
          </p:nvPr>
        </p:nvSpPr>
        <p:spPr/>
        <p:txBody>
          <a:bodyPr/>
          <a:lstStyle/>
          <a:p>
            <a:r>
              <a:rPr lang="es-MX" dirty="0" err="1"/>
              <a:t>Viewers</a:t>
            </a:r>
            <a:r>
              <a:rPr lang="es-MX" dirty="0"/>
              <a:t> vs. </a:t>
            </a:r>
            <a:r>
              <a:rPr lang="es-MX" dirty="0" err="1"/>
              <a:t>Critics</a:t>
            </a:r>
            <a:r>
              <a:rPr lang="es-MX" dirty="0"/>
              <a:t>: </a:t>
            </a:r>
            <a:r>
              <a:rPr lang="es-MX" dirty="0" err="1"/>
              <a:t>Summary</a:t>
            </a:r>
            <a:endParaRPr lang="es-MX" dirty="0"/>
          </a:p>
        </p:txBody>
      </p:sp>
      <p:sp>
        <p:nvSpPr>
          <p:cNvPr id="3" name="Content Placeholder 2">
            <a:extLst>
              <a:ext uri="{FF2B5EF4-FFF2-40B4-BE49-F238E27FC236}">
                <a16:creationId xmlns:a16="http://schemas.microsoft.com/office/drawing/2014/main" id="{B1AF4852-E04F-4656-89D4-150D0276C23B}"/>
              </a:ext>
            </a:extLst>
          </p:cNvPr>
          <p:cNvSpPr>
            <a:spLocks noGrp="1"/>
          </p:cNvSpPr>
          <p:nvPr>
            <p:ph idx="1"/>
          </p:nvPr>
        </p:nvSpPr>
        <p:spPr>
          <a:xfrm>
            <a:off x="400049" y="1597446"/>
            <a:ext cx="11401425" cy="4895429"/>
          </a:xfrm>
        </p:spPr>
        <p:txBody>
          <a:bodyPr>
            <a:normAutofit lnSpcReduction="10000"/>
          </a:bodyPr>
          <a:lstStyle/>
          <a:p>
            <a:r>
              <a:rPr lang="en-US" dirty="0"/>
              <a:t>Overall, There is a positive correlation between higher viewer scores and critic </a:t>
            </a:r>
            <a:r>
              <a:rPr lang="en-US" dirty="0" err="1"/>
              <a:t>metascores</a:t>
            </a:r>
            <a:r>
              <a:rPr lang="en-US" dirty="0"/>
              <a:t>.</a:t>
            </a:r>
          </a:p>
          <a:p>
            <a:endParaRPr lang="en-US" dirty="0"/>
          </a:p>
          <a:p>
            <a:r>
              <a:rPr lang="en-US" dirty="0"/>
              <a:t>With the </a:t>
            </a:r>
            <a:r>
              <a:rPr lang="en-US" dirty="0" err="1"/>
              <a:t>metascore</a:t>
            </a:r>
            <a:r>
              <a:rPr lang="en-US" dirty="0"/>
              <a:t> methodology applied by IMDB, critic </a:t>
            </a:r>
            <a:r>
              <a:rPr lang="en-US" dirty="0" err="1"/>
              <a:t>metascores</a:t>
            </a:r>
            <a:r>
              <a:rPr lang="en-US" dirty="0"/>
              <a:t> are already normalized (i.e. adjusted to a normal curve). </a:t>
            </a:r>
          </a:p>
          <a:p>
            <a:endParaRPr lang="en-US" dirty="0"/>
          </a:p>
          <a:p>
            <a:r>
              <a:rPr lang="en-US" dirty="0"/>
              <a:t>Viewer ratings are scaled from 1-10, </a:t>
            </a:r>
            <a:r>
              <a:rPr lang="en-US" dirty="0" err="1"/>
              <a:t>metascores</a:t>
            </a:r>
            <a:r>
              <a:rPr lang="en-US" dirty="0"/>
              <a:t> are scaled 1-100</a:t>
            </a:r>
          </a:p>
          <a:p>
            <a:pPr lvl="1"/>
            <a:r>
              <a:rPr lang="en-US" dirty="0"/>
              <a:t>Not be directly comparable without additional statistical analysis. </a:t>
            </a:r>
          </a:p>
          <a:p>
            <a:pPr lvl="1"/>
            <a:endParaRPr lang="en-US" sz="1000" dirty="0"/>
          </a:p>
          <a:p>
            <a:pPr lvl="1"/>
            <a:r>
              <a:rPr lang="en-US" dirty="0"/>
              <a:t>If we compare </a:t>
            </a:r>
            <a:r>
              <a:rPr lang="en-US" dirty="0" err="1"/>
              <a:t>ave</a:t>
            </a:r>
            <a:r>
              <a:rPr lang="en-US" dirty="0"/>
              <a:t> </a:t>
            </a:r>
            <a:r>
              <a:rPr lang="en-US" dirty="0" err="1"/>
              <a:t>metascore</a:t>
            </a:r>
            <a:r>
              <a:rPr lang="en-US" dirty="0"/>
              <a:t> relative to its range (1-100) to the </a:t>
            </a:r>
            <a:r>
              <a:rPr lang="en-US" dirty="0" err="1"/>
              <a:t>ave</a:t>
            </a:r>
            <a:r>
              <a:rPr lang="en-US" dirty="0"/>
              <a:t> voter score relative to its range (1-10), viewers do seem to rate movies overall slightly more favorably than critics.</a:t>
            </a:r>
            <a:endParaRPr lang="es-MX" dirty="0"/>
          </a:p>
        </p:txBody>
      </p:sp>
    </p:spTree>
    <p:extLst>
      <p:ext uri="{BB962C8B-B14F-4D97-AF65-F5344CB8AC3E}">
        <p14:creationId xmlns:p14="http://schemas.microsoft.com/office/powerpoint/2010/main" val="2794571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D8510-7686-4943-8E33-F8F591EF5096}"/>
              </a:ext>
            </a:extLst>
          </p:cNvPr>
          <p:cNvSpPr>
            <a:spLocks noGrp="1"/>
          </p:cNvSpPr>
          <p:nvPr>
            <p:ph type="title"/>
          </p:nvPr>
        </p:nvSpPr>
        <p:spPr>
          <a:xfrm>
            <a:off x="400048" y="73579"/>
            <a:ext cx="11401425" cy="1325563"/>
          </a:xfrm>
        </p:spPr>
        <p:txBody>
          <a:bodyPr/>
          <a:lstStyle/>
          <a:p>
            <a:r>
              <a:rPr lang="es-MX" dirty="0" err="1"/>
              <a:t>Viewer</a:t>
            </a:r>
            <a:r>
              <a:rPr lang="es-MX" dirty="0"/>
              <a:t> Ratings </a:t>
            </a:r>
            <a:r>
              <a:rPr lang="es-MX" dirty="0" err="1"/>
              <a:t>by</a:t>
            </a:r>
            <a:r>
              <a:rPr lang="es-MX" dirty="0"/>
              <a:t> film </a:t>
            </a:r>
            <a:r>
              <a:rPr lang="es-MX" dirty="0" err="1"/>
              <a:t>production</a:t>
            </a:r>
            <a:r>
              <a:rPr lang="es-MX" dirty="0"/>
              <a:t> </a:t>
            </a:r>
            <a:r>
              <a:rPr lang="es-MX" dirty="0" err="1"/>
              <a:t>year</a:t>
            </a:r>
            <a:endParaRPr lang="es-MX" dirty="0"/>
          </a:p>
        </p:txBody>
      </p:sp>
      <p:pic>
        <p:nvPicPr>
          <p:cNvPr id="4" name="Picture 3">
            <a:extLst>
              <a:ext uri="{FF2B5EF4-FFF2-40B4-BE49-F238E27FC236}">
                <a16:creationId xmlns:a16="http://schemas.microsoft.com/office/drawing/2014/main" id="{0ECD411B-C007-41A8-9B0C-2996EDF209CD}"/>
              </a:ext>
            </a:extLst>
          </p:cNvPr>
          <p:cNvPicPr/>
          <p:nvPr/>
        </p:nvPicPr>
        <p:blipFill rotWithShape="1">
          <a:blip r:embed="rId2"/>
          <a:srcRect l="15600" t="38972" r="14850" b="6210"/>
          <a:stretch/>
        </p:blipFill>
        <p:spPr bwMode="auto">
          <a:xfrm>
            <a:off x="400048" y="1399142"/>
            <a:ext cx="11401425" cy="498867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73182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1903CB-BF85-4DB0-8B86-CEC42BBE0420}"/>
              </a:ext>
            </a:extLst>
          </p:cNvPr>
          <p:cNvPicPr/>
          <p:nvPr/>
        </p:nvPicPr>
        <p:blipFill rotWithShape="1">
          <a:blip r:embed="rId2"/>
          <a:srcRect l="16667" t="52677" r="51389" b="4497"/>
          <a:stretch/>
        </p:blipFill>
        <p:spPr bwMode="auto">
          <a:xfrm>
            <a:off x="651794" y="505247"/>
            <a:ext cx="5308331" cy="3615061"/>
          </a:xfrm>
          <a:prstGeom prst="rect">
            <a:avLst/>
          </a:prstGeom>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DF48244E-FADC-4E5F-AEE1-2B122A0C9C25}"/>
              </a:ext>
            </a:extLst>
          </p:cNvPr>
          <p:cNvPicPr/>
          <p:nvPr/>
        </p:nvPicPr>
        <p:blipFill rotWithShape="1">
          <a:blip r:embed="rId3"/>
          <a:srcRect l="16773" t="54604" r="51496" b="2998"/>
          <a:stretch/>
        </p:blipFill>
        <p:spPr bwMode="auto">
          <a:xfrm>
            <a:off x="6466901" y="505246"/>
            <a:ext cx="4979624" cy="3615061"/>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FB5AC56E-CF93-470D-96BA-596ABE5D798A}"/>
              </a:ext>
            </a:extLst>
          </p:cNvPr>
          <p:cNvSpPr txBox="1"/>
          <p:nvPr/>
        </p:nvSpPr>
        <p:spPr>
          <a:xfrm>
            <a:off x="638978" y="4321428"/>
            <a:ext cx="11226188" cy="2123658"/>
          </a:xfrm>
          <a:prstGeom prst="rect">
            <a:avLst/>
          </a:prstGeom>
          <a:noFill/>
        </p:spPr>
        <p:txBody>
          <a:bodyPr wrap="square" rtlCol="0">
            <a:spAutoFit/>
          </a:bodyPr>
          <a:lstStyle/>
          <a:p>
            <a:pPr marL="285750" indent="-285750">
              <a:buFont typeface="Arial" panose="020B0604020202020204" pitchFamily="34" charset="0"/>
              <a:buChar char="•"/>
            </a:pPr>
            <a:r>
              <a:rPr lang="en-US" sz="2200" dirty="0">
                <a:solidFill>
                  <a:schemeClr val="bg1"/>
                </a:solidFill>
              </a:rPr>
              <a:t>Both viewers and critics rated movies from 1960s and earlier higher. </a:t>
            </a:r>
          </a:p>
          <a:p>
            <a:pPr marL="285750" indent="-285750">
              <a:buFont typeface="Arial" panose="020B0604020202020204" pitchFamily="34" charset="0"/>
              <a:buChar char="•"/>
            </a:pPr>
            <a:endParaRPr lang="en-US" sz="2200" dirty="0">
              <a:solidFill>
                <a:schemeClr val="bg1"/>
              </a:solidFill>
            </a:endParaRPr>
          </a:p>
          <a:p>
            <a:pPr marL="285750" indent="-285750">
              <a:buFont typeface="Arial" panose="020B0604020202020204" pitchFamily="34" charset="0"/>
              <a:buChar char="•"/>
            </a:pPr>
            <a:r>
              <a:rPr lang="en-US" sz="2200" dirty="0">
                <a:solidFill>
                  <a:schemeClr val="bg1"/>
                </a:solidFill>
              </a:rPr>
              <a:t>Majority of the movies in IMDB were made in the 1970s and afterwards.</a:t>
            </a:r>
          </a:p>
          <a:p>
            <a:pPr marL="285750" indent="-285750">
              <a:buFont typeface="Arial" panose="020B0604020202020204" pitchFamily="34" charset="0"/>
              <a:buChar char="•"/>
            </a:pPr>
            <a:endParaRPr lang="en-US" sz="2200" dirty="0">
              <a:solidFill>
                <a:schemeClr val="bg1"/>
              </a:solidFill>
            </a:endParaRPr>
          </a:p>
          <a:p>
            <a:pPr marL="285750" indent="-285750">
              <a:buFont typeface="Arial" panose="020B0604020202020204" pitchFamily="34" charset="0"/>
              <a:buChar char="•"/>
            </a:pPr>
            <a:r>
              <a:rPr lang="en-US" sz="2200" dirty="0">
                <a:solidFill>
                  <a:schemeClr val="bg1"/>
                </a:solidFill>
              </a:rPr>
              <a:t>It could be that the better the quality of movies made before 1970, the more likely it is to be listed and reviewed on IMDB. </a:t>
            </a:r>
            <a:endParaRPr lang="es-MX" sz="2200" dirty="0">
              <a:solidFill>
                <a:schemeClr val="bg1"/>
              </a:solidFill>
            </a:endParaRPr>
          </a:p>
        </p:txBody>
      </p:sp>
    </p:spTree>
    <p:extLst>
      <p:ext uri="{BB962C8B-B14F-4D97-AF65-F5344CB8AC3E}">
        <p14:creationId xmlns:p14="http://schemas.microsoft.com/office/powerpoint/2010/main" val="2187254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A1563-8B78-453E-A392-705EE5549E68}"/>
              </a:ext>
            </a:extLst>
          </p:cNvPr>
          <p:cNvSpPr>
            <a:spLocks noGrp="1"/>
          </p:cNvSpPr>
          <p:nvPr>
            <p:ph type="title"/>
          </p:nvPr>
        </p:nvSpPr>
        <p:spPr>
          <a:xfrm>
            <a:off x="400049" y="149963"/>
            <a:ext cx="11401425" cy="868764"/>
          </a:xfrm>
        </p:spPr>
        <p:txBody>
          <a:bodyPr/>
          <a:lstStyle/>
          <a:p>
            <a:r>
              <a:rPr lang="es-MX" dirty="0"/>
              <a:t>Top </a:t>
            </a:r>
            <a:r>
              <a:rPr lang="es-MX" dirty="0" err="1"/>
              <a:t>Movies</a:t>
            </a:r>
            <a:endParaRPr lang="es-MX" dirty="0"/>
          </a:p>
        </p:txBody>
      </p:sp>
      <p:sp>
        <p:nvSpPr>
          <p:cNvPr id="3" name="Content Placeholder 2">
            <a:extLst>
              <a:ext uri="{FF2B5EF4-FFF2-40B4-BE49-F238E27FC236}">
                <a16:creationId xmlns:a16="http://schemas.microsoft.com/office/drawing/2014/main" id="{47032503-6B53-4FD0-BDBA-876AE019F228}"/>
              </a:ext>
            </a:extLst>
          </p:cNvPr>
          <p:cNvSpPr>
            <a:spLocks noGrp="1"/>
          </p:cNvSpPr>
          <p:nvPr>
            <p:ph sz="half" idx="1"/>
          </p:nvPr>
        </p:nvSpPr>
        <p:spPr>
          <a:xfrm>
            <a:off x="390526" y="993517"/>
            <a:ext cx="5350756" cy="4615743"/>
          </a:xfrm>
        </p:spPr>
        <p:txBody>
          <a:bodyPr/>
          <a:lstStyle/>
          <a:p>
            <a:pPr marL="0" indent="0">
              <a:buNone/>
            </a:pPr>
            <a:r>
              <a:rPr lang="es-MX" dirty="0"/>
              <a:t>	         VIEWERS</a:t>
            </a:r>
          </a:p>
          <a:p>
            <a:endParaRPr lang="es-MX" dirty="0"/>
          </a:p>
        </p:txBody>
      </p:sp>
      <p:sp>
        <p:nvSpPr>
          <p:cNvPr id="4" name="Content Placeholder 3">
            <a:extLst>
              <a:ext uri="{FF2B5EF4-FFF2-40B4-BE49-F238E27FC236}">
                <a16:creationId xmlns:a16="http://schemas.microsoft.com/office/drawing/2014/main" id="{8CE1C064-BD37-4694-8B1E-EF1FACA4B4E7}"/>
              </a:ext>
            </a:extLst>
          </p:cNvPr>
          <p:cNvSpPr>
            <a:spLocks noGrp="1"/>
          </p:cNvSpPr>
          <p:nvPr>
            <p:ph sz="half" idx="2"/>
          </p:nvPr>
        </p:nvSpPr>
        <p:spPr>
          <a:xfrm>
            <a:off x="6096000" y="993517"/>
            <a:ext cx="5439579" cy="4615742"/>
          </a:xfrm>
        </p:spPr>
        <p:txBody>
          <a:bodyPr/>
          <a:lstStyle/>
          <a:p>
            <a:pPr marL="0" indent="0">
              <a:buNone/>
            </a:pPr>
            <a:r>
              <a:rPr lang="es-MX" dirty="0"/>
              <a:t>	        CRITICS</a:t>
            </a:r>
          </a:p>
        </p:txBody>
      </p:sp>
      <p:pic>
        <p:nvPicPr>
          <p:cNvPr id="7" name="Picture 6">
            <a:extLst>
              <a:ext uri="{FF2B5EF4-FFF2-40B4-BE49-F238E27FC236}">
                <a16:creationId xmlns:a16="http://schemas.microsoft.com/office/drawing/2014/main" id="{C60230F2-2B7C-4C68-87E7-7D9785F7A1A3}"/>
              </a:ext>
            </a:extLst>
          </p:cNvPr>
          <p:cNvPicPr/>
          <p:nvPr/>
        </p:nvPicPr>
        <p:blipFill rotWithShape="1">
          <a:blip r:embed="rId2"/>
          <a:srcRect l="20436" t="54604" r="57089" b="19700"/>
          <a:stretch/>
        </p:blipFill>
        <p:spPr bwMode="auto">
          <a:xfrm>
            <a:off x="6392078" y="1497525"/>
            <a:ext cx="4847422" cy="2692901"/>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8C159186-0B15-4B27-9BCB-2F30F5BA5D69}"/>
              </a:ext>
            </a:extLst>
          </p:cNvPr>
          <p:cNvPicPr/>
          <p:nvPr/>
        </p:nvPicPr>
        <p:blipFill rotWithShape="1">
          <a:blip r:embed="rId3"/>
          <a:srcRect l="20193" t="68094" r="55128" b="6639"/>
          <a:stretch/>
        </p:blipFill>
        <p:spPr bwMode="auto">
          <a:xfrm>
            <a:off x="952500" y="1497525"/>
            <a:ext cx="4585657" cy="2698608"/>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F36D8B37-9FA5-4F8C-8740-739782BEC9BD}"/>
              </a:ext>
            </a:extLst>
          </p:cNvPr>
          <p:cNvPicPr/>
          <p:nvPr/>
        </p:nvPicPr>
        <p:blipFill rotWithShape="1">
          <a:blip r:embed="rId4"/>
          <a:srcRect l="17842" t="69809" r="15065" b="20340"/>
          <a:stretch/>
        </p:blipFill>
        <p:spPr bwMode="auto">
          <a:xfrm>
            <a:off x="1575412" y="4461976"/>
            <a:ext cx="10226062" cy="868764"/>
          </a:xfrm>
          <a:prstGeom prst="rect">
            <a:avLst/>
          </a:prstGeom>
          <a:ln>
            <a:noFill/>
          </a:ln>
          <a:extLst>
            <a:ext uri="{53640926-AAD7-44D8-BBD7-CCE9431645EC}">
              <a14:shadowObscured xmlns:a14="http://schemas.microsoft.com/office/drawing/2010/main"/>
            </a:ext>
          </a:extLst>
        </p:spPr>
      </p:pic>
      <p:sp>
        <p:nvSpPr>
          <p:cNvPr id="11" name="TextBox 10">
            <a:extLst>
              <a:ext uri="{FF2B5EF4-FFF2-40B4-BE49-F238E27FC236}">
                <a16:creationId xmlns:a16="http://schemas.microsoft.com/office/drawing/2014/main" id="{8ACCCC1C-91FF-43A1-B0AB-01A64B2B42E2}"/>
              </a:ext>
            </a:extLst>
          </p:cNvPr>
          <p:cNvSpPr txBox="1"/>
          <p:nvPr/>
        </p:nvSpPr>
        <p:spPr>
          <a:xfrm>
            <a:off x="265668" y="4602083"/>
            <a:ext cx="1450785" cy="369332"/>
          </a:xfrm>
          <a:prstGeom prst="rect">
            <a:avLst/>
          </a:prstGeom>
          <a:noFill/>
        </p:spPr>
        <p:txBody>
          <a:bodyPr wrap="square" rtlCol="0">
            <a:spAutoFit/>
          </a:bodyPr>
          <a:lstStyle/>
          <a:p>
            <a:r>
              <a:rPr lang="es-MX" dirty="0" err="1">
                <a:solidFill>
                  <a:schemeClr val="bg1"/>
                </a:solidFill>
              </a:rPr>
              <a:t>Viewers</a:t>
            </a:r>
            <a:r>
              <a:rPr lang="es-MX" dirty="0">
                <a:solidFill>
                  <a:schemeClr val="bg1"/>
                </a:solidFill>
              </a:rPr>
              <a:t>:</a:t>
            </a:r>
          </a:p>
        </p:txBody>
      </p:sp>
      <p:sp>
        <p:nvSpPr>
          <p:cNvPr id="12" name="TextBox 11">
            <a:extLst>
              <a:ext uri="{FF2B5EF4-FFF2-40B4-BE49-F238E27FC236}">
                <a16:creationId xmlns:a16="http://schemas.microsoft.com/office/drawing/2014/main" id="{E0310162-BE64-4846-9AD3-E105D6AB04A8}"/>
              </a:ext>
            </a:extLst>
          </p:cNvPr>
          <p:cNvSpPr txBox="1"/>
          <p:nvPr/>
        </p:nvSpPr>
        <p:spPr>
          <a:xfrm>
            <a:off x="227107" y="5747402"/>
            <a:ext cx="1450785" cy="369332"/>
          </a:xfrm>
          <a:prstGeom prst="rect">
            <a:avLst/>
          </a:prstGeom>
          <a:noFill/>
        </p:spPr>
        <p:txBody>
          <a:bodyPr wrap="square" rtlCol="0">
            <a:spAutoFit/>
          </a:bodyPr>
          <a:lstStyle/>
          <a:p>
            <a:r>
              <a:rPr lang="es-MX" dirty="0" err="1">
                <a:solidFill>
                  <a:schemeClr val="bg1"/>
                </a:solidFill>
              </a:rPr>
              <a:t>Critics</a:t>
            </a:r>
            <a:r>
              <a:rPr lang="es-MX" dirty="0">
                <a:solidFill>
                  <a:schemeClr val="bg1"/>
                </a:solidFill>
              </a:rPr>
              <a:t>:</a:t>
            </a:r>
          </a:p>
        </p:txBody>
      </p:sp>
      <p:pic>
        <p:nvPicPr>
          <p:cNvPr id="13" name="Picture 12">
            <a:extLst>
              <a:ext uri="{FF2B5EF4-FFF2-40B4-BE49-F238E27FC236}">
                <a16:creationId xmlns:a16="http://schemas.microsoft.com/office/drawing/2014/main" id="{23F7A27C-1AAE-4373-B7B2-48DE9B71EFCF}"/>
              </a:ext>
            </a:extLst>
          </p:cNvPr>
          <p:cNvPicPr/>
          <p:nvPr/>
        </p:nvPicPr>
        <p:blipFill rotWithShape="1">
          <a:blip r:embed="rId5"/>
          <a:srcRect l="17522" t="65336" r="14530" b="27637"/>
          <a:stretch/>
        </p:blipFill>
        <p:spPr bwMode="auto">
          <a:xfrm>
            <a:off x="1575412" y="5560856"/>
            <a:ext cx="10226062" cy="71875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89331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A1563-8B78-453E-A392-705EE5549E68}"/>
              </a:ext>
            </a:extLst>
          </p:cNvPr>
          <p:cNvSpPr>
            <a:spLocks noGrp="1"/>
          </p:cNvSpPr>
          <p:nvPr>
            <p:ph type="title"/>
          </p:nvPr>
        </p:nvSpPr>
        <p:spPr>
          <a:xfrm>
            <a:off x="400049" y="149963"/>
            <a:ext cx="11401425" cy="868764"/>
          </a:xfrm>
        </p:spPr>
        <p:txBody>
          <a:bodyPr/>
          <a:lstStyle/>
          <a:p>
            <a:r>
              <a:rPr lang="es-MX" dirty="0" err="1"/>
              <a:t>Worst</a:t>
            </a:r>
            <a:r>
              <a:rPr lang="es-MX" dirty="0"/>
              <a:t> </a:t>
            </a:r>
            <a:r>
              <a:rPr lang="es-MX" dirty="0" err="1"/>
              <a:t>Movies</a:t>
            </a:r>
            <a:endParaRPr lang="es-MX" dirty="0"/>
          </a:p>
        </p:txBody>
      </p:sp>
      <p:sp>
        <p:nvSpPr>
          <p:cNvPr id="3" name="Content Placeholder 2">
            <a:extLst>
              <a:ext uri="{FF2B5EF4-FFF2-40B4-BE49-F238E27FC236}">
                <a16:creationId xmlns:a16="http://schemas.microsoft.com/office/drawing/2014/main" id="{47032503-6B53-4FD0-BDBA-876AE019F228}"/>
              </a:ext>
            </a:extLst>
          </p:cNvPr>
          <p:cNvSpPr>
            <a:spLocks noGrp="1"/>
          </p:cNvSpPr>
          <p:nvPr>
            <p:ph sz="half" idx="1"/>
          </p:nvPr>
        </p:nvSpPr>
        <p:spPr>
          <a:xfrm>
            <a:off x="390526" y="993517"/>
            <a:ext cx="5350756" cy="4615743"/>
          </a:xfrm>
        </p:spPr>
        <p:txBody>
          <a:bodyPr/>
          <a:lstStyle/>
          <a:p>
            <a:pPr marL="0" indent="0">
              <a:buNone/>
            </a:pPr>
            <a:r>
              <a:rPr lang="es-MX" dirty="0"/>
              <a:t>	         VIEWERS</a:t>
            </a:r>
          </a:p>
          <a:p>
            <a:endParaRPr lang="es-MX" dirty="0"/>
          </a:p>
        </p:txBody>
      </p:sp>
      <p:sp>
        <p:nvSpPr>
          <p:cNvPr id="4" name="Content Placeholder 3">
            <a:extLst>
              <a:ext uri="{FF2B5EF4-FFF2-40B4-BE49-F238E27FC236}">
                <a16:creationId xmlns:a16="http://schemas.microsoft.com/office/drawing/2014/main" id="{8CE1C064-BD37-4694-8B1E-EF1FACA4B4E7}"/>
              </a:ext>
            </a:extLst>
          </p:cNvPr>
          <p:cNvSpPr>
            <a:spLocks noGrp="1"/>
          </p:cNvSpPr>
          <p:nvPr>
            <p:ph sz="half" idx="2"/>
          </p:nvPr>
        </p:nvSpPr>
        <p:spPr>
          <a:xfrm>
            <a:off x="6096000" y="993517"/>
            <a:ext cx="5439579" cy="4615742"/>
          </a:xfrm>
        </p:spPr>
        <p:txBody>
          <a:bodyPr/>
          <a:lstStyle/>
          <a:p>
            <a:pPr marL="0" indent="0">
              <a:buNone/>
            </a:pPr>
            <a:r>
              <a:rPr lang="es-MX" dirty="0"/>
              <a:t>	        CRITICS</a:t>
            </a:r>
          </a:p>
        </p:txBody>
      </p:sp>
      <p:sp>
        <p:nvSpPr>
          <p:cNvPr id="11" name="TextBox 10">
            <a:extLst>
              <a:ext uri="{FF2B5EF4-FFF2-40B4-BE49-F238E27FC236}">
                <a16:creationId xmlns:a16="http://schemas.microsoft.com/office/drawing/2014/main" id="{8ACCCC1C-91FF-43A1-B0AB-01A64B2B42E2}"/>
              </a:ext>
            </a:extLst>
          </p:cNvPr>
          <p:cNvSpPr txBox="1"/>
          <p:nvPr/>
        </p:nvSpPr>
        <p:spPr>
          <a:xfrm>
            <a:off x="265668" y="4602083"/>
            <a:ext cx="1450785" cy="369332"/>
          </a:xfrm>
          <a:prstGeom prst="rect">
            <a:avLst/>
          </a:prstGeom>
          <a:noFill/>
        </p:spPr>
        <p:txBody>
          <a:bodyPr wrap="square" rtlCol="0">
            <a:spAutoFit/>
          </a:bodyPr>
          <a:lstStyle/>
          <a:p>
            <a:r>
              <a:rPr lang="es-MX" dirty="0" err="1">
                <a:solidFill>
                  <a:schemeClr val="bg1"/>
                </a:solidFill>
              </a:rPr>
              <a:t>Viewers</a:t>
            </a:r>
            <a:r>
              <a:rPr lang="es-MX" dirty="0">
                <a:solidFill>
                  <a:schemeClr val="bg1"/>
                </a:solidFill>
              </a:rPr>
              <a:t>:</a:t>
            </a:r>
          </a:p>
        </p:txBody>
      </p:sp>
      <p:sp>
        <p:nvSpPr>
          <p:cNvPr id="12" name="TextBox 11">
            <a:extLst>
              <a:ext uri="{FF2B5EF4-FFF2-40B4-BE49-F238E27FC236}">
                <a16:creationId xmlns:a16="http://schemas.microsoft.com/office/drawing/2014/main" id="{E0310162-BE64-4846-9AD3-E105D6AB04A8}"/>
              </a:ext>
            </a:extLst>
          </p:cNvPr>
          <p:cNvSpPr txBox="1"/>
          <p:nvPr/>
        </p:nvSpPr>
        <p:spPr>
          <a:xfrm>
            <a:off x="227107" y="5747402"/>
            <a:ext cx="1450785" cy="369332"/>
          </a:xfrm>
          <a:prstGeom prst="rect">
            <a:avLst/>
          </a:prstGeom>
          <a:noFill/>
        </p:spPr>
        <p:txBody>
          <a:bodyPr wrap="square" rtlCol="0">
            <a:spAutoFit/>
          </a:bodyPr>
          <a:lstStyle/>
          <a:p>
            <a:r>
              <a:rPr lang="es-MX" dirty="0" err="1">
                <a:solidFill>
                  <a:schemeClr val="bg1"/>
                </a:solidFill>
              </a:rPr>
              <a:t>Critics</a:t>
            </a:r>
            <a:r>
              <a:rPr lang="es-MX" dirty="0">
                <a:solidFill>
                  <a:schemeClr val="bg1"/>
                </a:solidFill>
              </a:rPr>
              <a:t>:</a:t>
            </a:r>
          </a:p>
        </p:txBody>
      </p:sp>
      <p:pic>
        <p:nvPicPr>
          <p:cNvPr id="14" name="Picture 13">
            <a:extLst>
              <a:ext uri="{FF2B5EF4-FFF2-40B4-BE49-F238E27FC236}">
                <a16:creationId xmlns:a16="http://schemas.microsoft.com/office/drawing/2014/main" id="{0ECC551B-2551-4238-BC67-C6AECE0C73A2}"/>
              </a:ext>
            </a:extLst>
          </p:cNvPr>
          <p:cNvPicPr/>
          <p:nvPr/>
        </p:nvPicPr>
        <p:blipFill rotWithShape="1">
          <a:blip r:embed="rId2"/>
          <a:srcRect l="19873" t="50964" r="54272" b="22698"/>
          <a:stretch/>
        </p:blipFill>
        <p:spPr bwMode="auto">
          <a:xfrm>
            <a:off x="777226" y="1456091"/>
            <a:ext cx="4808326" cy="2734335"/>
          </a:xfrm>
          <a:prstGeom prst="rect">
            <a:avLst/>
          </a:prstGeom>
          <a:ln>
            <a:noFill/>
          </a:ln>
          <a:extLst>
            <a:ext uri="{53640926-AAD7-44D8-BBD7-CCE9431645EC}">
              <a14:shadowObscured xmlns:a14="http://schemas.microsoft.com/office/drawing/2010/main"/>
            </a:ext>
          </a:extLst>
        </p:spPr>
      </p:pic>
      <p:pic>
        <p:nvPicPr>
          <p:cNvPr id="16" name="Picture 15">
            <a:extLst>
              <a:ext uri="{FF2B5EF4-FFF2-40B4-BE49-F238E27FC236}">
                <a16:creationId xmlns:a16="http://schemas.microsoft.com/office/drawing/2014/main" id="{79BD2D76-5CFC-4EE8-9783-36F53997945E}"/>
              </a:ext>
            </a:extLst>
          </p:cNvPr>
          <p:cNvPicPr/>
          <p:nvPr/>
        </p:nvPicPr>
        <p:blipFill rotWithShape="1">
          <a:blip r:embed="rId3"/>
          <a:srcRect l="20299" t="37472" r="55556" b="37046"/>
          <a:stretch/>
        </p:blipFill>
        <p:spPr bwMode="auto">
          <a:xfrm>
            <a:off x="6448385" y="1456091"/>
            <a:ext cx="4966389" cy="2734335"/>
          </a:xfrm>
          <a:prstGeom prst="rect">
            <a:avLst/>
          </a:prstGeom>
          <a:ln>
            <a:noFill/>
          </a:ln>
          <a:extLst>
            <a:ext uri="{53640926-AAD7-44D8-BBD7-CCE9431645EC}">
              <a14:shadowObscured xmlns:a14="http://schemas.microsoft.com/office/drawing/2010/main"/>
            </a:ext>
          </a:extLst>
        </p:spPr>
      </p:pic>
      <p:pic>
        <p:nvPicPr>
          <p:cNvPr id="17" name="Picture 16">
            <a:extLst>
              <a:ext uri="{FF2B5EF4-FFF2-40B4-BE49-F238E27FC236}">
                <a16:creationId xmlns:a16="http://schemas.microsoft.com/office/drawing/2014/main" id="{3287D5FF-F0F4-46CA-8843-24F782CC6E37}"/>
              </a:ext>
            </a:extLst>
          </p:cNvPr>
          <p:cNvPicPr/>
          <p:nvPr/>
        </p:nvPicPr>
        <p:blipFill rotWithShape="1">
          <a:blip r:embed="rId4"/>
          <a:srcRect l="17842" t="57816" r="15385" b="33191"/>
          <a:stretch/>
        </p:blipFill>
        <p:spPr bwMode="auto">
          <a:xfrm>
            <a:off x="1575411" y="4475590"/>
            <a:ext cx="10226061" cy="868763"/>
          </a:xfrm>
          <a:prstGeom prst="rect">
            <a:avLst/>
          </a:prstGeom>
          <a:ln>
            <a:noFill/>
          </a:ln>
          <a:extLst>
            <a:ext uri="{53640926-AAD7-44D8-BBD7-CCE9431645EC}">
              <a14:shadowObscured xmlns:a14="http://schemas.microsoft.com/office/drawing/2010/main"/>
            </a:ext>
          </a:extLst>
        </p:spPr>
      </p:pic>
      <p:pic>
        <p:nvPicPr>
          <p:cNvPr id="20" name="Picture 19">
            <a:extLst>
              <a:ext uri="{FF2B5EF4-FFF2-40B4-BE49-F238E27FC236}">
                <a16:creationId xmlns:a16="http://schemas.microsoft.com/office/drawing/2014/main" id="{798EFF14-5DF5-4DB6-99C8-D878C448D529}"/>
              </a:ext>
            </a:extLst>
          </p:cNvPr>
          <p:cNvPicPr/>
          <p:nvPr/>
        </p:nvPicPr>
        <p:blipFill rotWithShape="1">
          <a:blip r:embed="rId5"/>
          <a:srcRect l="18383" t="58243" r="15171" b="33430"/>
          <a:stretch/>
        </p:blipFill>
        <p:spPr bwMode="auto">
          <a:xfrm>
            <a:off x="1575410" y="5562675"/>
            <a:ext cx="10226061" cy="89013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22780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8175F-E87D-42A2-8818-4EB6966D86F3}"/>
              </a:ext>
            </a:extLst>
          </p:cNvPr>
          <p:cNvSpPr>
            <a:spLocks noGrp="1"/>
          </p:cNvSpPr>
          <p:nvPr>
            <p:ph type="title"/>
          </p:nvPr>
        </p:nvSpPr>
        <p:spPr/>
        <p:txBody>
          <a:bodyPr/>
          <a:lstStyle/>
          <a:p>
            <a:r>
              <a:rPr lang="es-MX" dirty="0" err="1"/>
              <a:t>Viewer</a:t>
            </a:r>
            <a:r>
              <a:rPr lang="es-MX" dirty="0"/>
              <a:t> ratings </a:t>
            </a:r>
            <a:r>
              <a:rPr lang="es-MX" dirty="0" err="1"/>
              <a:t>by</a:t>
            </a:r>
            <a:r>
              <a:rPr lang="es-MX" dirty="0"/>
              <a:t> </a:t>
            </a:r>
            <a:r>
              <a:rPr lang="es-MX" dirty="0" err="1"/>
              <a:t>Gender</a:t>
            </a:r>
            <a:endParaRPr lang="es-MX" dirty="0"/>
          </a:p>
        </p:txBody>
      </p:sp>
      <p:pic>
        <p:nvPicPr>
          <p:cNvPr id="3" name="Picture 2">
            <a:extLst>
              <a:ext uri="{FF2B5EF4-FFF2-40B4-BE49-F238E27FC236}">
                <a16:creationId xmlns:a16="http://schemas.microsoft.com/office/drawing/2014/main" id="{8826DE18-8CCF-4A7C-ABB0-EBB1B155F9FF}"/>
              </a:ext>
            </a:extLst>
          </p:cNvPr>
          <p:cNvPicPr/>
          <p:nvPr/>
        </p:nvPicPr>
        <p:blipFill rotWithShape="1">
          <a:blip r:embed="rId2"/>
          <a:srcRect l="15919" t="55675" r="65812" b="35546"/>
          <a:stretch/>
        </p:blipFill>
        <p:spPr bwMode="auto">
          <a:xfrm>
            <a:off x="826837" y="2803065"/>
            <a:ext cx="2698559" cy="1493513"/>
          </a:xfrm>
          <a:prstGeom prst="rect">
            <a:avLst/>
          </a:prstGeom>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1476A6D2-B756-44BA-B10A-E113AE1C3DCF}"/>
              </a:ext>
            </a:extLst>
          </p:cNvPr>
          <p:cNvPicPr/>
          <p:nvPr/>
        </p:nvPicPr>
        <p:blipFill rotWithShape="1">
          <a:blip r:embed="rId3"/>
          <a:srcRect l="16453" t="48180" r="54059" b="30407"/>
          <a:stretch/>
        </p:blipFill>
        <p:spPr bwMode="auto">
          <a:xfrm>
            <a:off x="5907109" y="1936562"/>
            <a:ext cx="5722458" cy="3417636"/>
          </a:xfrm>
          <a:prstGeom prst="rect">
            <a:avLst/>
          </a:prstGeom>
          <a:ln>
            <a:noFill/>
          </a:ln>
          <a:extLst>
            <a:ext uri="{53640926-AAD7-44D8-BBD7-CCE9431645EC}">
              <a14:shadowObscured xmlns:a14="http://schemas.microsoft.com/office/drawing/2010/main"/>
            </a:ext>
          </a:extLst>
        </p:spPr>
      </p:pic>
      <p:sp>
        <p:nvSpPr>
          <p:cNvPr id="5" name="Arrow: Right 4">
            <a:extLst>
              <a:ext uri="{FF2B5EF4-FFF2-40B4-BE49-F238E27FC236}">
                <a16:creationId xmlns:a16="http://schemas.microsoft.com/office/drawing/2014/main" id="{1642F30F-7E09-4F97-A08F-9D3B8C7B69EE}"/>
              </a:ext>
            </a:extLst>
          </p:cNvPr>
          <p:cNvSpPr/>
          <p:nvPr/>
        </p:nvSpPr>
        <p:spPr>
          <a:xfrm>
            <a:off x="4054207" y="3272010"/>
            <a:ext cx="1266940" cy="66101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3176267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2BF64E-7068-47DC-BEB9-5FBA48BCF8E1}"/>
              </a:ext>
            </a:extLst>
          </p:cNvPr>
          <p:cNvPicPr/>
          <p:nvPr/>
        </p:nvPicPr>
        <p:blipFill rotWithShape="1">
          <a:blip r:embed="rId2"/>
          <a:srcRect l="16133" t="43469" r="51816" b="11778"/>
          <a:stretch/>
        </p:blipFill>
        <p:spPr bwMode="auto">
          <a:xfrm>
            <a:off x="1266939" y="385590"/>
            <a:ext cx="8901629" cy="570673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72853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53FA-6E8C-40A8-A3A4-0E136EC9EBD2}"/>
              </a:ext>
            </a:extLst>
          </p:cNvPr>
          <p:cNvSpPr>
            <a:spLocks noGrp="1"/>
          </p:cNvSpPr>
          <p:nvPr>
            <p:ph type="title"/>
          </p:nvPr>
        </p:nvSpPr>
        <p:spPr/>
        <p:txBody>
          <a:bodyPr/>
          <a:lstStyle/>
          <a:p>
            <a:r>
              <a:rPr lang="es-MX" dirty="0" err="1"/>
              <a:t>Viewer</a:t>
            </a:r>
            <a:r>
              <a:rPr lang="es-MX" dirty="0"/>
              <a:t> Ratings: US vs. Non-US</a:t>
            </a:r>
          </a:p>
        </p:txBody>
      </p:sp>
      <p:pic>
        <p:nvPicPr>
          <p:cNvPr id="3" name="Picture 2">
            <a:extLst>
              <a:ext uri="{FF2B5EF4-FFF2-40B4-BE49-F238E27FC236}">
                <a16:creationId xmlns:a16="http://schemas.microsoft.com/office/drawing/2014/main" id="{6B1CABE1-CA39-45C3-B5AC-8D523FF90174}"/>
              </a:ext>
            </a:extLst>
          </p:cNvPr>
          <p:cNvPicPr/>
          <p:nvPr/>
        </p:nvPicPr>
        <p:blipFill rotWithShape="1">
          <a:blip r:embed="rId2"/>
          <a:srcRect l="15919" t="60814" r="63996" b="32120"/>
          <a:stretch/>
        </p:blipFill>
        <p:spPr bwMode="auto">
          <a:xfrm>
            <a:off x="2644047" y="1853588"/>
            <a:ext cx="6389783" cy="1575412"/>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4EAAB652-3178-487D-8507-3FE21AADC370}"/>
              </a:ext>
            </a:extLst>
          </p:cNvPr>
          <p:cNvSpPr txBox="1"/>
          <p:nvPr/>
        </p:nvSpPr>
        <p:spPr>
          <a:xfrm>
            <a:off x="583894" y="3977089"/>
            <a:ext cx="11005851" cy="2523768"/>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rPr>
              <a:t>Females viewers rate movies slightly more favorably than male viewers. This trend is consistent across all age ranges when the data are divide by age. </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Older viewers (both male and female) consistently give less favorable ratings than viewers younger than them.</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Average ratings from US viewers trend slightly higher than for viewers in other countries.</a:t>
            </a:r>
          </a:p>
          <a:p>
            <a:endParaRPr lang="es-MX" dirty="0">
              <a:solidFill>
                <a:schemeClr val="bg1"/>
              </a:solidFill>
            </a:endParaRPr>
          </a:p>
        </p:txBody>
      </p:sp>
    </p:spTree>
    <p:extLst>
      <p:ext uri="{BB962C8B-B14F-4D97-AF65-F5344CB8AC3E}">
        <p14:creationId xmlns:p14="http://schemas.microsoft.com/office/powerpoint/2010/main" val="4122059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CEB22-C7AA-4A67-8824-1E59466C0F5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C9C8DC42-E8F8-4944-A03D-0C888C268ED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65376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5AAC5B-C43E-4A63-922B-1D545A5D09BE}"/>
              </a:ext>
            </a:extLst>
          </p:cNvPr>
          <p:cNvPicPr>
            <a:picLocks noChangeAspect="1"/>
          </p:cNvPicPr>
          <p:nvPr/>
        </p:nvPicPr>
        <p:blipFill rotWithShape="1">
          <a:blip r:embed="rId2"/>
          <a:srcRect b="5416"/>
          <a:stretch/>
        </p:blipFill>
        <p:spPr>
          <a:xfrm>
            <a:off x="688731" y="0"/>
            <a:ext cx="10814538" cy="6486525"/>
          </a:xfrm>
          <a:prstGeom prst="rect">
            <a:avLst/>
          </a:prstGeom>
        </p:spPr>
      </p:pic>
      <p:sp>
        <p:nvSpPr>
          <p:cNvPr id="3" name="Rectangle: Rounded Corners 2">
            <a:extLst>
              <a:ext uri="{FF2B5EF4-FFF2-40B4-BE49-F238E27FC236}">
                <a16:creationId xmlns:a16="http://schemas.microsoft.com/office/drawing/2014/main" id="{E156BB26-5139-4E37-9F50-E3BA849DA505}"/>
              </a:ext>
            </a:extLst>
          </p:cNvPr>
          <p:cNvSpPr/>
          <p:nvPr/>
        </p:nvSpPr>
        <p:spPr>
          <a:xfrm>
            <a:off x="1895475" y="771525"/>
            <a:ext cx="4886326" cy="638175"/>
          </a:xfrm>
          <a:prstGeom prst="roundRect">
            <a:avLst>
              <a:gd name="adj" fmla="val 36667"/>
            </a:avLst>
          </a:prstGeom>
          <a:noFill/>
          <a:ln w="38100">
            <a:solidFill>
              <a:srgbClr val="F8C7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97979AB7-DF70-42A7-906F-E1AAB8F24C3E}"/>
              </a:ext>
            </a:extLst>
          </p:cNvPr>
          <p:cNvSpPr/>
          <p:nvPr/>
        </p:nvSpPr>
        <p:spPr>
          <a:xfrm>
            <a:off x="1895475" y="4648201"/>
            <a:ext cx="4200525" cy="571500"/>
          </a:xfrm>
          <a:prstGeom prst="roundRect">
            <a:avLst>
              <a:gd name="adj" fmla="val 36667"/>
            </a:avLst>
          </a:prstGeom>
          <a:noFill/>
          <a:ln w="38100">
            <a:solidFill>
              <a:srgbClr val="F8C7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C629B0E4-E016-4139-B256-8E29BC55C835}"/>
              </a:ext>
            </a:extLst>
          </p:cNvPr>
          <p:cNvSpPr/>
          <p:nvPr/>
        </p:nvSpPr>
        <p:spPr>
          <a:xfrm>
            <a:off x="1895475" y="6000750"/>
            <a:ext cx="2714625" cy="381000"/>
          </a:xfrm>
          <a:prstGeom prst="roundRect">
            <a:avLst>
              <a:gd name="adj" fmla="val 36667"/>
            </a:avLst>
          </a:prstGeom>
          <a:noFill/>
          <a:ln w="38100">
            <a:solidFill>
              <a:srgbClr val="F8C7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9148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FD606F-CC42-47F9-B051-8974D09567A5}"/>
              </a:ext>
            </a:extLst>
          </p:cNvPr>
          <p:cNvPicPr>
            <a:picLocks noChangeAspect="1"/>
          </p:cNvPicPr>
          <p:nvPr/>
        </p:nvPicPr>
        <p:blipFill rotWithShape="1">
          <a:blip r:embed="rId2"/>
          <a:srcRect l="14276" r="15895" b="24432"/>
          <a:stretch/>
        </p:blipFill>
        <p:spPr>
          <a:xfrm>
            <a:off x="204244" y="190500"/>
            <a:ext cx="7783011" cy="2800350"/>
          </a:xfrm>
          <a:prstGeom prst="rect">
            <a:avLst/>
          </a:prstGeom>
        </p:spPr>
      </p:pic>
      <p:pic>
        <p:nvPicPr>
          <p:cNvPr id="5" name="Picture 4">
            <a:extLst>
              <a:ext uri="{FF2B5EF4-FFF2-40B4-BE49-F238E27FC236}">
                <a16:creationId xmlns:a16="http://schemas.microsoft.com/office/drawing/2014/main" id="{EE7976AA-7C9C-4AC0-803F-87DD5117E8F0}"/>
              </a:ext>
            </a:extLst>
          </p:cNvPr>
          <p:cNvPicPr>
            <a:picLocks noChangeAspect="1"/>
          </p:cNvPicPr>
          <p:nvPr/>
        </p:nvPicPr>
        <p:blipFill rotWithShape="1">
          <a:blip r:embed="rId3"/>
          <a:srcRect t="832" b="65015"/>
          <a:stretch/>
        </p:blipFill>
        <p:spPr>
          <a:xfrm>
            <a:off x="204244" y="3153292"/>
            <a:ext cx="7783011" cy="1971675"/>
          </a:xfrm>
          <a:prstGeom prst="rect">
            <a:avLst/>
          </a:prstGeom>
        </p:spPr>
      </p:pic>
      <p:pic>
        <p:nvPicPr>
          <p:cNvPr id="7" name="Picture 6">
            <a:extLst>
              <a:ext uri="{FF2B5EF4-FFF2-40B4-BE49-F238E27FC236}">
                <a16:creationId xmlns:a16="http://schemas.microsoft.com/office/drawing/2014/main" id="{41C4743A-37C8-4A34-9F0D-61E2F42C6E5F}"/>
              </a:ext>
            </a:extLst>
          </p:cNvPr>
          <p:cNvPicPr>
            <a:picLocks noChangeAspect="1"/>
          </p:cNvPicPr>
          <p:nvPr/>
        </p:nvPicPr>
        <p:blipFill rotWithShape="1">
          <a:blip r:embed="rId3"/>
          <a:srcRect t="63129" b="1"/>
          <a:stretch/>
        </p:blipFill>
        <p:spPr>
          <a:xfrm>
            <a:off x="204244" y="4363484"/>
            <a:ext cx="7783011" cy="2128522"/>
          </a:xfrm>
          <a:prstGeom prst="rect">
            <a:avLst/>
          </a:prstGeom>
        </p:spPr>
      </p:pic>
      <p:pic>
        <p:nvPicPr>
          <p:cNvPr id="8" name="Picture 7">
            <a:extLst>
              <a:ext uri="{FF2B5EF4-FFF2-40B4-BE49-F238E27FC236}">
                <a16:creationId xmlns:a16="http://schemas.microsoft.com/office/drawing/2014/main" id="{4FE3105A-3CD6-48FE-A7CC-F0592B980F77}"/>
              </a:ext>
            </a:extLst>
          </p:cNvPr>
          <p:cNvPicPr>
            <a:picLocks noChangeAspect="1"/>
          </p:cNvPicPr>
          <p:nvPr/>
        </p:nvPicPr>
        <p:blipFill rotWithShape="1">
          <a:blip r:embed="rId2"/>
          <a:srcRect l="14276" t="91655" r="15895"/>
          <a:stretch/>
        </p:blipFill>
        <p:spPr>
          <a:xfrm>
            <a:off x="204244" y="2846843"/>
            <a:ext cx="7783011" cy="309247"/>
          </a:xfrm>
          <a:prstGeom prst="rect">
            <a:avLst/>
          </a:prstGeom>
        </p:spPr>
      </p:pic>
      <p:sp>
        <p:nvSpPr>
          <p:cNvPr id="9" name="Callout: Line 8">
            <a:extLst>
              <a:ext uri="{FF2B5EF4-FFF2-40B4-BE49-F238E27FC236}">
                <a16:creationId xmlns:a16="http://schemas.microsoft.com/office/drawing/2014/main" id="{31E56F9B-58DB-4101-B6BF-022720E6A0C4}"/>
              </a:ext>
            </a:extLst>
          </p:cNvPr>
          <p:cNvSpPr/>
          <p:nvPr/>
        </p:nvSpPr>
        <p:spPr>
          <a:xfrm>
            <a:off x="8311106" y="5514975"/>
            <a:ext cx="3590925" cy="666750"/>
          </a:xfrm>
          <a:prstGeom prst="borderCallout1">
            <a:avLst>
              <a:gd name="adj1" fmla="val 48750"/>
              <a:gd name="adj2" fmla="val -110"/>
              <a:gd name="adj3" fmla="val 2500"/>
              <a:gd name="adj4" fmla="val -25866"/>
            </a:avLst>
          </a:prstGeom>
          <a:solidFill>
            <a:srgbClr val="F8C718"/>
          </a:solidFill>
          <a:ln w="38100">
            <a:solidFill>
              <a:srgbClr val="7976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For Gross Income, we considered all the data in the database</a:t>
            </a:r>
          </a:p>
        </p:txBody>
      </p:sp>
    </p:spTree>
    <p:extLst>
      <p:ext uri="{BB962C8B-B14F-4D97-AF65-F5344CB8AC3E}">
        <p14:creationId xmlns:p14="http://schemas.microsoft.com/office/powerpoint/2010/main" val="1461184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6E503-A8AA-41B0-97E1-43F3FE40E22C}"/>
              </a:ext>
            </a:extLst>
          </p:cNvPr>
          <p:cNvSpPr>
            <a:spLocks noGrp="1"/>
          </p:cNvSpPr>
          <p:nvPr>
            <p:ph type="title"/>
          </p:nvPr>
        </p:nvSpPr>
        <p:spPr/>
        <p:txBody>
          <a:bodyPr/>
          <a:lstStyle/>
          <a:p>
            <a:r>
              <a:rPr lang="en-US" dirty="0"/>
              <a:t>Considerations - General data</a:t>
            </a:r>
          </a:p>
        </p:txBody>
      </p:sp>
      <p:graphicFrame>
        <p:nvGraphicFramePr>
          <p:cNvPr id="6" name="Table 6">
            <a:extLst>
              <a:ext uri="{FF2B5EF4-FFF2-40B4-BE49-F238E27FC236}">
                <a16:creationId xmlns:a16="http://schemas.microsoft.com/office/drawing/2014/main" id="{2C0F7CC2-4434-4FDD-ABB3-2CAC5F8C0D75}"/>
              </a:ext>
            </a:extLst>
          </p:cNvPr>
          <p:cNvGraphicFramePr>
            <a:graphicFrameLocks noGrp="1"/>
          </p:cNvGraphicFramePr>
          <p:nvPr>
            <p:ph idx="1"/>
            <p:extLst>
              <p:ext uri="{D42A27DB-BD31-4B8C-83A1-F6EECF244321}">
                <p14:modId xmlns:p14="http://schemas.microsoft.com/office/powerpoint/2010/main" val="282201499"/>
              </p:ext>
            </p:extLst>
          </p:nvPr>
        </p:nvGraphicFramePr>
        <p:xfrm>
          <a:off x="400050" y="1825625"/>
          <a:ext cx="11401424" cy="2225040"/>
        </p:xfrm>
        <a:graphic>
          <a:graphicData uri="http://schemas.openxmlformats.org/drawingml/2006/table">
            <a:tbl>
              <a:tblPr firstCol="1" bandCol="1">
                <a:tableStyleId>{C4B1156A-380E-4F78-BDF5-A606A8083BF9}</a:tableStyleId>
              </a:tblPr>
              <a:tblGrid>
                <a:gridCol w="5700712">
                  <a:extLst>
                    <a:ext uri="{9D8B030D-6E8A-4147-A177-3AD203B41FA5}">
                      <a16:colId xmlns:a16="http://schemas.microsoft.com/office/drawing/2014/main" val="1078249163"/>
                    </a:ext>
                  </a:extLst>
                </a:gridCol>
                <a:gridCol w="5700712">
                  <a:extLst>
                    <a:ext uri="{9D8B030D-6E8A-4147-A177-3AD203B41FA5}">
                      <a16:colId xmlns:a16="http://schemas.microsoft.com/office/drawing/2014/main" val="2636358034"/>
                    </a:ext>
                  </a:extLst>
                </a:gridCol>
              </a:tblGrid>
              <a:tr h="370840">
                <a:tc>
                  <a:txBody>
                    <a:bodyPr/>
                    <a:lstStyle/>
                    <a:p>
                      <a:r>
                        <a:rPr lang="en-US" dirty="0"/>
                        <a:t># Directors</a:t>
                      </a:r>
                    </a:p>
                  </a:txBody>
                  <a:tcPr/>
                </a:tc>
                <a:tc>
                  <a:txBody>
                    <a:bodyPr/>
                    <a:lstStyle/>
                    <a:p>
                      <a:r>
                        <a:rPr lang="en-US" dirty="0"/>
                        <a:t>2,630</a:t>
                      </a:r>
                    </a:p>
                  </a:txBody>
                  <a:tcPr/>
                </a:tc>
                <a:extLst>
                  <a:ext uri="{0D108BD9-81ED-4DB2-BD59-A6C34878D82A}">
                    <a16:rowId xmlns:a16="http://schemas.microsoft.com/office/drawing/2014/main" val="316966009"/>
                  </a:ext>
                </a:extLst>
              </a:tr>
              <a:tr h="370840">
                <a:tc>
                  <a:txBody>
                    <a:bodyPr/>
                    <a:lstStyle/>
                    <a:p>
                      <a:r>
                        <a:rPr lang="en-US" dirty="0"/>
                        <a:t># of Movies</a:t>
                      </a:r>
                    </a:p>
                  </a:txBody>
                  <a:tcPr/>
                </a:tc>
                <a:tc>
                  <a:txBody>
                    <a:bodyPr/>
                    <a:lstStyle/>
                    <a:p>
                      <a:r>
                        <a:rPr lang="en-US" dirty="0"/>
                        <a:t>5,913</a:t>
                      </a:r>
                    </a:p>
                  </a:txBody>
                  <a:tcPr/>
                </a:tc>
                <a:extLst>
                  <a:ext uri="{0D108BD9-81ED-4DB2-BD59-A6C34878D82A}">
                    <a16:rowId xmlns:a16="http://schemas.microsoft.com/office/drawing/2014/main" val="2385446768"/>
                  </a:ext>
                </a:extLst>
              </a:tr>
              <a:tr h="370840">
                <a:tc>
                  <a:txBody>
                    <a:bodyPr/>
                    <a:lstStyle/>
                    <a:p>
                      <a:r>
                        <a:rPr lang="en-US" dirty="0"/>
                        <a:t>Max # Movies per Director</a:t>
                      </a:r>
                    </a:p>
                  </a:txBody>
                  <a:tcPr/>
                </a:tc>
                <a:tc>
                  <a:txBody>
                    <a:bodyPr/>
                    <a:lstStyle/>
                    <a:p>
                      <a:r>
                        <a:rPr lang="en-US" dirty="0"/>
                        <a:t>34</a:t>
                      </a:r>
                    </a:p>
                  </a:txBody>
                  <a:tcPr/>
                </a:tc>
                <a:extLst>
                  <a:ext uri="{0D108BD9-81ED-4DB2-BD59-A6C34878D82A}">
                    <a16:rowId xmlns:a16="http://schemas.microsoft.com/office/drawing/2014/main" val="2719210841"/>
                  </a:ext>
                </a:extLst>
              </a:tr>
              <a:tr h="370840">
                <a:tc>
                  <a:txBody>
                    <a:bodyPr/>
                    <a:lstStyle/>
                    <a:p>
                      <a:r>
                        <a:rPr lang="en-US" dirty="0"/>
                        <a:t>Years</a:t>
                      </a:r>
                    </a:p>
                  </a:txBody>
                  <a:tcPr/>
                </a:tc>
                <a:tc>
                  <a:txBody>
                    <a:bodyPr/>
                    <a:lstStyle/>
                    <a:p>
                      <a:r>
                        <a:rPr lang="en-US" dirty="0"/>
                        <a:t>1931 to 2019</a:t>
                      </a:r>
                    </a:p>
                  </a:txBody>
                  <a:tcPr/>
                </a:tc>
                <a:extLst>
                  <a:ext uri="{0D108BD9-81ED-4DB2-BD59-A6C34878D82A}">
                    <a16:rowId xmlns:a16="http://schemas.microsoft.com/office/drawing/2014/main" val="1880640833"/>
                  </a:ext>
                </a:extLst>
              </a:tr>
              <a:tr h="370840">
                <a:tc>
                  <a:txBody>
                    <a:bodyPr/>
                    <a:lstStyle/>
                    <a:p>
                      <a:endParaRPr lang="en-US"/>
                    </a:p>
                  </a:txBody>
                  <a:tcPr/>
                </a:tc>
                <a:tc>
                  <a:txBody>
                    <a:bodyPr/>
                    <a:lstStyle/>
                    <a:p>
                      <a:endParaRPr lang="en-US" dirty="0"/>
                    </a:p>
                  </a:txBody>
                  <a:tcPr/>
                </a:tc>
                <a:extLst>
                  <a:ext uri="{0D108BD9-81ED-4DB2-BD59-A6C34878D82A}">
                    <a16:rowId xmlns:a16="http://schemas.microsoft.com/office/drawing/2014/main" val="600009363"/>
                  </a:ext>
                </a:extLst>
              </a:tr>
              <a:tr h="370840">
                <a:tc>
                  <a:txBody>
                    <a:bodyPr/>
                    <a:lstStyle/>
                    <a:p>
                      <a:endParaRPr lang="en-US"/>
                    </a:p>
                  </a:txBody>
                  <a:tcPr/>
                </a:tc>
                <a:tc>
                  <a:txBody>
                    <a:bodyPr/>
                    <a:lstStyle/>
                    <a:p>
                      <a:endParaRPr lang="en-US" dirty="0"/>
                    </a:p>
                  </a:txBody>
                  <a:tcPr/>
                </a:tc>
                <a:extLst>
                  <a:ext uri="{0D108BD9-81ED-4DB2-BD59-A6C34878D82A}">
                    <a16:rowId xmlns:a16="http://schemas.microsoft.com/office/drawing/2014/main" val="2585352758"/>
                  </a:ext>
                </a:extLst>
              </a:tr>
            </a:tbl>
          </a:graphicData>
        </a:graphic>
      </p:graphicFrame>
    </p:spTree>
    <p:extLst>
      <p:ext uri="{BB962C8B-B14F-4D97-AF65-F5344CB8AC3E}">
        <p14:creationId xmlns:p14="http://schemas.microsoft.com/office/powerpoint/2010/main" val="27686369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014A4-AC83-4B45-9E3D-3E15DFAD3475}"/>
              </a:ext>
            </a:extLst>
          </p:cNvPr>
          <p:cNvSpPr>
            <a:spLocks noGrp="1"/>
          </p:cNvSpPr>
          <p:nvPr>
            <p:ph type="title"/>
          </p:nvPr>
        </p:nvSpPr>
        <p:spPr/>
        <p:txBody>
          <a:bodyPr/>
          <a:lstStyle/>
          <a:p>
            <a:r>
              <a:rPr lang="es-MX" dirty="0" err="1"/>
              <a:t>Question</a:t>
            </a:r>
            <a:r>
              <a:rPr lang="es-MX" dirty="0"/>
              <a:t> 1: </a:t>
            </a:r>
            <a:r>
              <a:rPr lang="es-MX" dirty="0" err="1"/>
              <a:t>Viewer</a:t>
            </a:r>
            <a:r>
              <a:rPr lang="es-MX" dirty="0"/>
              <a:t> vs. </a:t>
            </a:r>
            <a:r>
              <a:rPr lang="es-MX" dirty="0" err="1"/>
              <a:t>Critic</a:t>
            </a:r>
            <a:r>
              <a:rPr lang="es-MX" dirty="0"/>
              <a:t> Ratings</a:t>
            </a:r>
          </a:p>
        </p:txBody>
      </p:sp>
      <p:sp>
        <p:nvSpPr>
          <p:cNvPr id="3" name="Content Placeholder 2">
            <a:extLst>
              <a:ext uri="{FF2B5EF4-FFF2-40B4-BE49-F238E27FC236}">
                <a16:creationId xmlns:a16="http://schemas.microsoft.com/office/drawing/2014/main" id="{4DBCCB65-0603-4747-B5BE-897908125B89}"/>
              </a:ext>
            </a:extLst>
          </p:cNvPr>
          <p:cNvSpPr>
            <a:spLocks noGrp="1"/>
          </p:cNvSpPr>
          <p:nvPr>
            <p:ph idx="1"/>
          </p:nvPr>
        </p:nvSpPr>
        <p:spPr/>
        <p:txBody>
          <a:bodyPr/>
          <a:lstStyle/>
          <a:p>
            <a:endParaRPr lang="es-MX" dirty="0"/>
          </a:p>
          <a:p>
            <a:r>
              <a:rPr lang="es-MX" dirty="0" err="1"/>
              <a:t>Viewer</a:t>
            </a:r>
            <a:r>
              <a:rPr lang="es-MX" dirty="0"/>
              <a:t> Ratings </a:t>
            </a:r>
            <a:r>
              <a:rPr lang="es-MX" dirty="0">
                <a:sym typeface="Wingdings" panose="05000000000000000000" pitchFamily="2" charset="2"/>
              </a:rPr>
              <a:t> “</a:t>
            </a:r>
            <a:r>
              <a:rPr lang="es-MX" dirty="0" err="1">
                <a:sym typeface="Wingdings" panose="05000000000000000000" pitchFamily="2" charset="2"/>
              </a:rPr>
              <a:t>Weighted</a:t>
            </a:r>
            <a:r>
              <a:rPr lang="es-MX" dirty="0">
                <a:sym typeface="Wingdings" panose="05000000000000000000" pitchFamily="2" charset="2"/>
              </a:rPr>
              <a:t> </a:t>
            </a:r>
            <a:r>
              <a:rPr lang="es-MX" dirty="0" err="1">
                <a:sym typeface="Wingdings" panose="05000000000000000000" pitchFamily="2" charset="2"/>
              </a:rPr>
              <a:t>Average</a:t>
            </a:r>
            <a:r>
              <a:rPr lang="es-MX" dirty="0">
                <a:sym typeface="Wingdings" panose="05000000000000000000" pitchFamily="2" charset="2"/>
              </a:rPr>
              <a:t> Vote” </a:t>
            </a:r>
            <a:r>
              <a:rPr lang="es-MX" dirty="0" err="1">
                <a:sym typeface="Wingdings" panose="05000000000000000000" pitchFamily="2" charset="2"/>
              </a:rPr>
              <a:t>of</a:t>
            </a:r>
            <a:r>
              <a:rPr lang="es-MX" dirty="0">
                <a:sym typeface="Wingdings" panose="05000000000000000000" pitchFamily="2" charset="2"/>
              </a:rPr>
              <a:t> </a:t>
            </a:r>
            <a:r>
              <a:rPr lang="es-MX" dirty="0" err="1">
                <a:sym typeface="Wingdings" panose="05000000000000000000" pitchFamily="2" charset="2"/>
              </a:rPr>
              <a:t>all</a:t>
            </a:r>
            <a:r>
              <a:rPr lang="es-MX" dirty="0">
                <a:sym typeface="Wingdings" panose="05000000000000000000" pitchFamily="2" charset="2"/>
              </a:rPr>
              <a:t> </a:t>
            </a:r>
            <a:r>
              <a:rPr lang="es-MX" dirty="0" err="1">
                <a:sym typeface="Wingdings" panose="05000000000000000000" pitchFamily="2" charset="2"/>
              </a:rPr>
              <a:t>viewer</a:t>
            </a:r>
            <a:r>
              <a:rPr lang="es-MX" dirty="0">
                <a:sym typeface="Wingdings" panose="05000000000000000000" pitchFamily="2" charset="2"/>
              </a:rPr>
              <a:t> ratings </a:t>
            </a:r>
            <a:r>
              <a:rPr lang="es-MX" dirty="0" err="1">
                <a:sym typeface="Wingdings" panose="05000000000000000000" pitchFamily="2" charset="2"/>
              </a:rPr>
              <a:t>for</a:t>
            </a:r>
            <a:r>
              <a:rPr lang="es-MX" dirty="0">
                <a:sym typeface="Wingdings" panose="05000000000000000000" pitchFamily="2" charset="2"/>
              </a:rPr>
              <a:t> a 			    </a:t>
            </a:r>
            <a:r>
              <a:rPr lang="es-MX" dirty="0" err="1">
                <a:sym typeface="Wingdings" panose="05000000000000000000" pitchFamily="2" charset="2"/>
              </a:rPr>
              <a:t>specific</a:t>
            </a:r>
            <a:r>
              <a:rPr lang="es-MX" dirty="0">
                <a:sym typeface="Wingdings" panose="05000000000000000000" pitchFamily="2" charset="2"/>
              </a:rPr>
              <a:t> </a:t>
            </a:r>
            <a:r>
              <a:rPr lang="es-MX" dirty="0" err="1">
                <a:sym typeface="Wingdings" panose="05000000000000000000" pitchFamily="2" charset="2"/>
              </a:rPr>
              <a:t>movie</a:t>
            </a:r>
            <a:endParaRPr lang="es-MX" dirty="0">
              <a:sym typeface="Wingdings" panose="05000000000000000000" pitchFamily="2" charset="2"/>
            </a:endParaRPr>
          </a:p>
          <a:p>
            <a:endParaRPr lang="es-MX" dirty="0">
              <a:sym typeface="Wingdings" panose="05000000000000000000" pitchFamily="2" charset="2"/>
            </a:endParaRPr>
          </a:p>
          <a:p>
            <a:pPr marL="0" indent="0">
              <a:buNone/>
            </a:pPr>
            <a:endParaRPr lang="es-MX" dirty="0">
              <a:sym typeface="Wingdings" panose="05000000000000000000" pitchFamily="2" charset="2"/>
            </a:endParaRPr>
          </a:p>
          <a:p>
            <a:r>
              <a:rPr lang="es-MX" dirty="0" err="1">
                <a:sym typeface="Wingdings" panose="05000000000000000000" pitchFamily="2" charset="2"/>
              </a:rPr>
              <a:t>Critic</a:t>
            </a:r>
            <a:r>
              <a:rPr lang="es-MX" dirty="0">
                <a:sym typeface="Wingdings" panose="05000000000000000000" pitchFamily="2" charset="2"/>
              </a:rPr>
              <a:t> Ratings  </a:t>
            </a:r>
            <a:r>
              <a:rPr lang="es-MX" dirty="0" err="1">
                <a:sym typeface="Wingdings" panose="05000000000000000000" pitchFamily="2" charset="2"/>
              </a:rPr>
              <a:t>Weighted</a:t>
            </a:r>
            <a:r>
              <a:rPr lang="es-MX" dirty="0">
                <a:sym typeface="Wingdings" panose="05000000000000000000" pitchFamily="2" charset="2"/>
              </a:rPr>
              <a:t> score </a:t>
            </a:r>
            <a:r>
              <a:rPr lang="es-MX" dirty="0" err="1">
                <a:sym typeface="Wingdings" panose="05000000000000000000" pitchFamily="2" charset="2"/>
              </a:rPr>
              <a:t>based</a:t>
            </a:r>
            <a:r>
              <a:rPr lang="es-MX" dirty="0">
                <a:sym typeface="Wingdings" panose="05000000000000000000" pitchFamily="2" charset="2"/>
              </a:rPr>
              <a:t> </a:t>
            </a:r>
            <a:r>
              <a:rPr lang="es-MX" dirty="0" err="1">
                <a:sym typeface="Wingdings" panose="05000000000000000000" pitchFamily="2" charset="2"/>
              </a:rPr>
              <a:t>on</a:t>
            </a:r>
            <a:r>
              <a:rPr lang="es-MX" dirty="0">
                <a:sym typeface="Wingdings" panose="05000000000000000000" pitchFamily="2" charset="2"/>
              </a:rPr>
              <a:t> </a:t>
            </a:r>
            <a:r>
              <a:rPr lang="es-MX" dirty="0" err="1">
                <a:sym typeface="Wingdings" panose="05000000000000000000" pitchFamily="2" charset="2"/>
              </a:rPr>
              <a:t>IMDb’s</a:t>
            </a:r>
            <a:r>
              <a:rPr lang="es-MX" dirty="0">
                <a:sym typeface="Wingdings" panose="05000000000000000000" pitchFamily="2" charset="2"/>
              </a:rPr>
              <a:t> “</a:t>
            </a:r>
            <a:r>
              <a:rPr lang="es-MX" dirty="0" err="1">
                <a:sym typeface="Wingdings" panose="05000000000000000000" pitchFamily="2" charset="2"/>
              </a:rPr>
              <a:t>Metascore</a:t>
            </a:r>
            <a:r>
              <a:rPr lang="es-MX" dirty="0">
                <a:sym typeface="Wingdings" panose="05000000000000000000" pitchFamily="2" charset="2"/>
              </a:rPr>
              <a:t>” 				 </a:t>
            </a:r>
            <a:r>
              <a:rPr lang="es-MX" dirty="0" err="1">
                <a:sym typeface="Wingdings" panose="05000000000000000000" pitchFamily="2" charset="2"/>
              </a:rPr>
              <a:t>methodology</a:t>
            </a:r>
            <a:endParaRPr lang="es-MX" dirty="0">
              <a:sym typeface="Wingdings" panose="05000000000000000000" pitchFamily="2" charset="2"/>
            </a:endParaRPr>
          </a:p>
          <a:p>
            <a:pPr lvl="2"/>
            <a:endParaRPr lang="es-MX" dirty="0"/>
          </a:p>
        </p:txBody>
      </p:sp>
    </p:spTree>
    <p:extLst>
      <p:ext uri="{BB962C8B-B14F-4D97-AF65-F5344CB8AC3E}">
        <p14:creationId xmlns:p14="http://schemas.microsoft.com/office/powerpoint/2010/main" val="3250163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CE87E5-8457-477F-9A28-39090DCEA1A3}"/>
              </a:ext>
            </a:extLst>
          </p:cNvPr>
          <p:cNvPicPr>
            <a:picLocks noChangeAspect="1"/>
          </p:cNvPicPr>
          <p:nvPr/>
        </p:nvPicPr>
        <p:blipFill>
          <a:blip r:embed="rId2"/>
          <a:stretch>
            <a:fillRect/>
          </a:stretch>
        </p:blipFill>
        <p:spPr>
          <a:xfrm>
            <a:off x="3782843" y="2438194"/>
            <a:ext cx="7935432" cy="2114845"/>
          </a:xfrm>
          <a:prstGeom prst="rect">
            <a:avLst/>
          </a:prstGeom>
        </p:spPr>
      </p:pic>
      <p:pic>
        <p:nvPicPr>
          <p:cNvPr id="3" name="Picture 2">
            <a:extLst>
              <a:ext uri="{FF2B5EF4-FFF2-40B4-BE49-F238E27FC236}">
                <a16:creationId xmlns:a16="http://schemas.microsoft.com/office/drawing/2014/main" id="{E23E8D8D-1C5A-407D-AF70-9C0D2238157E}"/>
              </a:ext>
            </a:extLst>
          </p:cNvPr>
          <p:cNvPicPr>
            <a:picLocks noChangeAspect="1"/>
          </p:cNvPicPr>
          <p:nvPr/>
        </p:nvPicPr>
        <p:blipFill rotWithShape="1">
          <a:blip r:embed="rId3"/>
          <a:srcRect l="45285" r="1"/>
          <a:stretch/>
        </p:blipFill>
        <p:spPr>
          <a:xfrm>
            <a:off x="5047601" y="2075904"/>
            <a:ext cx="6670674" cy="385698"/>
          </a:xfrm>
          <a:prstGeom prst="rect">
            <a:avLst/>
          </a:prstGeom>
        </p:spPr>
      </p:pic>
      <p:pic>
        <p:nvPicPr>
          <p:cNvPr id="4" name="Picture 3">
            <a:extLst>
              <a:ext uri="{FF2B5EF4-FFF2-40B4-BE49-F238E27FC236}">
                <a16:creationId xmlns:a16="http://schemas.microsoft.com/office/drawing/2014/main" id="{3F08E8DD-3BAB-4376-A2D3-7ED6308B4A42}"/>
              </a:ext>
            </a:extLst>
          </p:cNvPr>
          <p:cNvPicPr>
            <a:picLocks noChangeAspect="1"/>
          </p:cNvPicPr>
          <p:nvPr/>
        </p:nvPicPr>
        <p:blipFill rotWithShape="1">
          <a:blip r:embed="rId3"/>
          <a:srcRect r="73516"/>
          <a:stretch/>
        </p:blipFill>
        <p:spPr>
          <a:xfrm>
            <a:off x="3782843" y="2075904"/>
            <a:ext cx="3228975" cy="385698"/>
          </a:xfrm>
          <a:prstGeom prst="rect">
            <a:avLst/>
          </a:prstGeom>
        </p:spPr>
      </p:pic>
      <p:sp>
        <p:nvSpPr>
          <p:cNvPr id="5" name="TextBox 4">
            <a:extLst>
              <a:ext uri="{FF2B5EF4-FFF2-40B4-BE49-F238E27FC236}">
                <a16:creationId xmlns:a16="http://schemas.microsoft.com/office/drawing/2014/main" id="{09223C43-2C9E-4923-A546-4FE872651344}"/>
              </a:ext>
            </a:extLst>
          </p:cNvPr>
          <p:cNvSpPr txBox="1"/>
          <p:nvPr/>
        </p:nvSpPr>
        <p:spPr>
          <a:xfrm>
            <a:off x="612834" y="4134189"/>
            <a:ext cx="10201619" cy="2308324"/>
          </a:xfrm>
          <a:prstGeom prst="rect">
            <a:avLst/>
          </a:prstGeom>
          <a:noFill/>
        </p:spPr>
        <p:txBody>
          <a:bodyPr wrap="square" rtlCol="0">
            <a:spAutoFit/>
          </a:bodyPr>
          <a:lstStyle/>
          <a:p>
            <a:r>
              <a:rPr lang="en-US" b="1" u="sng" dirty="0">
                <a:solidFill>
                  <a:schemeClr val="bg1"/>
                </a:solidFill>
              </a:rPr>
              <a:t>METACRITIC SCORE:</a:t>
            </a:r>
            <a:r>
              <a:rPr lang="en-US" dirty="0">
                <a:solidFill>
                  <a:schemeClr val="bg1"/>
                </a:solidFill>
              </a:rPr>
              <a:t> </a:t>
            </a:r>
          </a:p>
          <a:p>
            <a:endParaRPr lang="en-US" dirty="0">
              <a:solidFill>
                <a:schemeClr val="bg1"/>
              </a:solidFill>
            </a:endParaRPr>
          </a:p>
          <a:p>
            <a:pPr marL="742950" lvl="1" indent="-285750">
              <a:buFont typeface="Arial" panose="020B0604020202020204" pitchFamily="34" charset="0"/>
              <a:buChar char="•"/>
            </a:pPr>
            <a:r>
              <a:rPr lang="en-US" dirty="0">
                <a:solidFill>
                  <a:schemeClr val="bg1"/>
                </a:solidFill>
              </a:rPr>
              <a:t>IMDB assigns more importance, to some critics and publications, based on quality and overall stature. </a:t>
            </a:r>
          </a:p>
          <a:p>
            <a:pPr marL="742950" lvl="1" indent="-285750">
              <a:buFont typeface="Arial" panose="020B0604020202020204" pitchFamily="34" charset="0"/>
              <a:buChar char="•"/>
            </a:pPr>
            <a:r>
              <a:rPr lang="en-US" dirty="0">
                <a:solidFill>
                  <a:schemeClr val="bg1"/>
                </a:solidFill>
              </a:rPr>
              <a:t>A movie gets a </a:t>
            </a:r>
            <a:r>
              <a:rPr lang="en-US" dirty="0" err="1">
                <a:solidFill>
                  <a:schemeClr val="bg1"/>
                </a:solidFill>
              </a:rPr>
              <a:t>Metascore</a:t>
            </a:r>
            <a:r>
              <a:rPr lang="en-US" dirty="0">
                <a:solidFill>
                  <a:schemeClr val="bg1"/>
                </a:solidFill>
              </a:rPr>
              <a:t> when at least four critics review that movie. </a:t>
            </a:r>
          </a:p>
          <a:p>
            <a:pPr marL="742950" lvl="1" indent="-285750">
              <a:buFont typeface="Arial" panose="020B0604020202020204" pitchFamily="34" charset="0"/>
              <a:buChar char="•"/>
            </a:pPr>
            <a:r>
              <a:rPr lang="en-US" dirty="0">
                <a:solidFill>
                  <a:schemeClr val="bg1"/>
                </a:solidFill>
              </a:rPr>
              <a:t>Range from 0-100. </a:t>
            </a:r>
          </a:p>
          <a:p>
            <a:pPr marL="742950" lvl="1" indent="-285750">
              <a:buFont typeface="Arial" panose="020B0604020202020204" pitchFamily="34" charset="0"/>
              <a:buChar char="•"/>
            </a:pPr>
            <a:r>
              <a:rPr lang="en-US" dirty="0">
                <a:solidFill>
                  <a:schemeClr val="bg1"/>
                </a:solidFill>
              </a:rPr>
              <a:t>IMDB </a:t>
            </a:r>
            <a:r>
              <a:rPr lang="en-US" b="1" i="1" dirty="0">
                <a:solidFill>
                  <a:schemeClr val="bg1"/>
                </a:solidFill>
              </a:rPr>
              <a:t>normalizes</a:t>
            </a:r>
            <a:r>
              <a:rPr lang="en-US" dirty="0">
                <a:solidFill>
                  <a:schemeClr val="bg1"/>
                </a:solidFill>
              </a:rPr>
              <a:t> the resulting scores (akin to "grading on a curve" in college), which prevents scores from clumping together.</a:t>
            </a:r>
            <a:endParaRPr lang="es-MX" dirty="0">
              <a:solidFill>
                <a:schemeClr val="bg1"/>
              </a:solidFill>
            </a:endParaRPr>
          </a:p>
        </p:txBody>
      </p:sp>
      <p:sp>
        <p:nvSpPr>
          <p:cNvPr id="6" name="TextBox 5">
            <a:extLst>
              <a:ext uri="{FF2B5EF4-FFF2-40B4-BE49-F238E27FC236}">
                <a16:creationId xmlns:a16="http://schemas.microsoft.com/office/drawing/2014/main" id="{DAF0CC49-40BB-4E88-A14B-15A520DBAD70}"/>
              </a:ext>
            </a:extLst>
          </p:cNvPr>
          <p:cNvSpPr txBox="1"/>
          <p:nvPr/>
        </p:nvSpPr>
        <p:spPr>
          <a:xfrm>
            <a:off x="612834" y="321578"/>
            <a:ext cx="7006728" cy="1754326"/>
          </a:xfrm>
          <a:prstGeom prst="rect">
            <a:avLst/>
          </a:prstGeom>
          <a:noFill/>
        </p:spPr>
        <p:txBody>
          <a:bodyPr wrap="square" rtlCol="0">
            <a:spAutoFit/>
          </a:bodyPr>
          <a:lstStyle/>
          <a:p>
            <a:r>
              <a:rPr lang="en-US" b="1" u="sng" dirty="0">
                <a:solidFill>
                  <a:schemeClr val="bg1"/>
                </a:solidFill>
              </a:rPr>
              <a:t>WEIGHTED AVERAGE VOTE: </a:t>
            </a:r>
          </a:p>
          <a:p>
            <a:endParaRPr lang="en-US" b="1" u="sng" dirty="0">
              <a:solidFill>
                <a:schemeClr val="bg1"/>
              </a:solidFill>
            </a:endParaRPr>
          </a:p>
          <a:p>
            <a:pPr marL="285750" indent="-285750">
              <a:buFont typeface="Arial" panose="020B0604020202020204" pitchFamily="34" charset="0"/>
              <a:buChar char="•"/>
            </a:pPr>
            <a:r>
              <a:rPr lang="en-US" dirty="0">
                <a:solidFill>
                  <a:schemeClr val="bg1"/>
                </a:solidFill>
              </a:rPr>
              <a:t>IMDb registered users can cast a vote (range from 1 to 10). </a:t>
            </a:r>
          </a:p>
          <a:p>
            <a:pPr marL="285750" indent="-285750">
              <a:buFont typeface="Arial" panose="020B0604020202020204" pitchFamily="34" charset="0"/>
              <a:buChar char="•"/>
            </a:pPr>
            <a:r>
              <a:rPr lang="en-US" dirty="0">
                <a:solidFill>
                  <a:schemeClr val="bg1"/>
                </a:solidFill>
              </a:rPr>
              <a:t>Individual votes are then aggregated and summarized as a single IMDb rating. </a:t>
            </a:r>
          </a:p>
          <a:p>
            <a:pPr marL="285750" indent="-285750">
              <a:buFont typeface="Arial" panose="020B0604020202020204" pitchFamily="34" charset="0"/>
              <a:buChar char="•"/>
            </a:pPr>
            <a:r>
              <a:rPr lang="en-US" dirty="0">
                <a:solidFill>
                  <a:schemeClr val="bg1"/>
                </a:solidFill>
              </a:rPr>
              <a:t>one vote per title per user.</a:t>
            </a:r>
            <a:endParaRPr lang="es-MX" dirty="0">
              <a:solidFill>
                <a:schemeClr val="bg1"/>
              </a:solidFill>
            </a:endParaRPr>
          </a:p>
        </p:txBody>
      </p:sp>
    </p:spTree>
    <p:extLst>
      <p:ext uri="{BB962C8B-B14F-4D97-AF65-F5344CB8AC3E}">
        <p14:creationId xmlns:p14="http://schemas.microsoft.com/office/powerpoint/2010/main" val="3359033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80E9-619E-4F27-9890-1EAF52DA8377}"/>
              </a:ext>
            </a:extLst>
          </p:cNvPr>
          <p:cNvSpPr>
            <a:spLocks noGrp="1"/>
          </p:cNvSpPr>
          <p:nvPr>
            <p:ph type="title"/>
          </p:nvPr>
        </p:nvSpPr>
        <p:spPr/>
        <p:txBody>
          <a:bodyPr/>
          <a:lstStyle/>
          <a:p>
            <a:r>
              <a:rPr lang="es-MX" dirty="0"/>
              <a:t>Data </a:t>
            </a:r>
            <a:r>
              <a:rPr lang="es-MX" dirty="0" err="1"/>
              <a:t>Cleaning</a:t>
            </a:r>
            <a:endParaRPr lang="es-MX" dirty="0"/>
          </a:p>
        </p:txBody>
      </p:sp>
      <p:pic>
        <p:nvPicPr>
          <p:cNvPr id="4" name="Content Placeholder 3">
            <a:extLst>
              <a:ext uri="{FF2B5EF4-FFF2-40B4-BE49-F238E27FC236}">
                <a16:creationId xmlns:a16="http://schemas.microsoft.com/office/drawing/2014/main" id="{A7EB7E03-1402-4059-8BE2-D2F2298E9E19}"/>
              </a:ext>
            </a:extLst>
          </p:cNvPr>
          <p:cNvPicPr>
            <a:picLocks noGrp="1"/>
          </p:cNvPicPr>
          <p:nvPr>
            <p:ph idx="1"/>
          </p:nvPr>
        </p:nvPicPr>
        <p:blipFill rotWithShape="1">
          <a:blip r:embed="rId2"/>
          <a:srcRect l="8654" t="46428" r="63996" b="32341"/>
          <a:stretch/>
        </p:blipFill>
        <p:spPr bwMode="auto">
          <a:xfrm>
            <a:off x="537188" y="2041700"/>
            <a:ext cx="5001768" cy="1937318"/>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CF5E67C8-FDAD-447C-A405-707B1F2E3115}"/>
              </a:ext>
            </a:extLst>
          </p:cNvPr>
          <p:cNvPicPr/>
          <p:nvPr/>
        </p:nvPicPr>
        <p:blipFill rotWithShape="1">
          <a:blip r:embed="rId3"/>
          <a:srcRect l="9615" t="53319" r="61645" b="25808"/>
          <a:stretch/>
        </p:blipFill>
        <p:spPr bwMode="auto">
          <a:xfrm>
            <a:off x="7202926" y="2041700"/>
            <a:ext cx="4598548" cy="1937318"/>
          </a:xfrm>
          <a:prstGeom prst="rect">
            <a:avLst/>
          </a:prstGeom>
          <a:ln>
            <a:noFill/>
          </a:ln>
          <a:extLst>
            <a:ext uri="{53640926-AAD7-44D8-BBD7-CCE9431645EC}">
              <a14:shadowObscured xmlns:a14="http://schemas.microsoft.com/office/drawing/2010/main"/>
            </a:ext>
          </a:extLst>
        </p:spPr>
      </p:pic>
      <p:sp>
        <p:nvSpPr>
          <p:cNvPr id="6" name="Arrow: Right 5">
            <a:extLst>
              <a:ext uri="{FF2B5EF4-FFF2-40B4-BE49-F238E27FC236}">
                <a16:creationId xmlns:a16="http://schemas.microsoft.com/office/drawing/2014/main" id="{8BB4CB7E-0632-4A9F-9C5D-5DC288C459F6}"/>
              </a:ext>
            </a:extLst>
          </p:cNvPr>
          <p:cNvSpPr/>
          <p:nvPr/>
        </p:nvSpPr>
        <p:spPr>
          <a:xfrm>
            <a:off x="5812274" y="2675721"/>
            <a:ext cx="1249540" cy="61832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bg1"/>
              </a:solidFill>
            </a:endParaRPr>
          </a:p>
        </p:txBody>
      </p:sp>
      <p:sp>
        <p:nvSpPr>
          <p:cNvPr id="7" name="TextBox 6">
            <a:extLst>
              <a:ext uri="{FF2B5EF4-FFF2-40B4-BE49-F238E27FC236}">
                <a16:creationId xmlns:a16="http://schemas.microsoft.com/office/drawing/2014/main" id="{22339D9B-20BC-49D2-939D-FB5F51222713}"/>
              </a:ext>
            </a:extLst>
          </p:cNvPr>
          <p:cNvSpPr txBox="1"/>
          <p:nvPr/>
        </p:nvSpPr>
        <p:spPr>
          <a:xfrm>
            <a:off x="1151147" y="4492905"/>
            <a:ext cx="9889705" cy="1384995"/>
          </a:xfrm>
          <a:prstGeom prst="rect">
            <a:avLst/>
          </a:prstGeom>
          <a:noFill/>
        </p:spPr>
        <p:txBody>
          <a:bodyPr wrap="square" rtlCol="0">
            <a:spAutoFit/>
          </a:bodyPr>
          <a:lstStyle/>
          <a:p>
            <a:pPr marL="285750" indent="-285750">
              <a:buFont typeface="Arial" panose="020B0604020202020204" pitchFamily="34" charset="0"/>
              <a:buChar char="•"/>
            </a:pPr>
            <a:r>
              <a:rPr lang="en-US" sz="2100" dirty="0">
                <a:solidFill>
                  <a:schemeClr val="bg1"/>
                </a:solidFill>
              </a:rPr>
              <a:t>only 74,196 of the total movies listed in IMDB have been reviewed by viewers</a:t>
            </a:r>
            <a:endParaRPr lang="es-MX" sz="2100" dirty="0">
              <a:solidFill>
                <a:schemeClr val="bg1"/>
              </a:solidFill>
            </a:endParaRPr>
          </a:p>
          <a:p>
            <a:pPr marL="285750" indent="-285750">
              <a:buFont typeface="Arial" panose="020B0604020202020204" pitchFamily="34" charset="0"/>
              <a:buChar char="•"/>
            </a:pPr>
            <a:r>
              <a:rPr lang="en-US" sz="2100" dirty="0">
                <a:solidFill>
                  <a:schemeClr val="bg1"/>
                </a:solidFill>
              </a:rPr>
              <a:t>only 70,286 have been reviewed by critics. </a:t>
            </a:r>
          </a:p>
          <a:p>
            <a:pPr marL="285750" indent="-285750">
              <a:buFont typeface="Arial" panose="020B0604020202020204" pitchFamily="34" charset="0"/>
              <a:buChar char="•"/>
            </a:pPr>
            <a:endParaRPr lang="es-MX" sz="2100" dirty="0">
              <a:solidFill>
                <a:schemeClr val="bg1"/>
              </a:solidFill>
            </a:endParaRPr>
          </a:p>
          <a:p>
            <a:pPr marL="285750" indent="-285750">
              <a:buFont typeface="Arial" panose="020B0604020202020204" pitchFamily="34" charset="0"/>
              <a:buChar char="•"/>
            </a:pPr>
            <a:r>
              <a:rPr lang="en-US" sz="2100" b="1" i="1" dirty="0">
                <a:solidFill>
                  <a:schemeClr val="bg1"/>
                </a:solidFill>
              </a:rPr>
              <a:t>more importantly, </a:t>
            </a:r>
            <a:r>
              <a:rPr lang="en-US" sz="2100" dirty="0">
                <a:solidFill>
                  <a:schemeClr val="bg1"/>
                </a:solidFill>
              </a:rPr>
              <a:t>only 12,722 movies have been given a </a:t>
            </a:r>
            <a:r>
              <a:rPr lang="en-US" sz="2100" dirty="0" err="1">
                <a:solidFill>
                  <a:schemeClr val="bg1"/>
                </a:solidFill>
              </a:rPr>
              <a:t>metascore</a:t>
            </a:r>
            <a:r>
              <a:rPr lang="en-US" sz="2100" dirty="0">
                <a:solidFill>
                  <a:schemeClr val="bg1"/>
                </a:solidFill>
              </a:rPr>
              <a:t> </a:t>
            </a:r>
            <a:endParaRPr lang="es-MX" sz="2100" dirty="0">
              <a:solidFill>
                <a:schemeClr val="bg1"/>
              </a:solidFill>
            </a:endParaRPr>
          </a:p>
        </p:txBody>
      </p:sp>
    </p:spTree>
    <p:extLst>
      <p:ext uri="{BB962C8B-B14F-4D97-AF65-F5344CB8AC3E}">
        <p14:creationId xmlns:p14="http://schemas.microsoft.com/office/powerpoint/2010/main" val="2192630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435B033-5933-485B-87C5-0F0B85C433EE}"/>
              </a:ext>
            </a:extLst>
          </p:cNvPr>
          <p:cNvPicPr>
            <a:picLocks noGrp="1"/>
          </p:cNvPicPr>
          <p:nvPr>
            <p:ph idx="1"/>
          </p:nvPr>
        </p:nvPicPr>
        <p:blipFill rotWithShape="1">
          <a:blip r:embed="rId2"/>
          <a:srcRect l="15599" t="54604" r="40705" b="30407"/>
          <a:stretch/>
        </p:blipFill>
        <p:spPr bwMode="auto">
          <a:xfrm>
            <a:off x="311914" y="444537"/>
            <a:ext cx="7991124" cy="1367739"/>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3E889AF1-E920-4C76-9879-3FD850101069}"/>
              </a:ext>
            </a:extLst>
          </p:cNvPr>
          <p:cNvPicPr/>
          <p:nvPr/>
        </p:nvPicPr>
        <p:blipFill rotWithShape="1">
          <a:blip r:embed="rId3"/>
          <a:srcRect l="15705" t="51178" r="9081" b="33404"/>
          <a:stretch/>
        </p:blipFill>
        <p:spPr bwMode="auto">
          <a:xfrm>
            <a:off x="311914" y="2361872"/>
            <a:ext cx="10676664" cy="1637252"/>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1CAC50B6-4250-4F67-BF0C-4F65F28643B2}"/>
              </a:ext>
            </a:extLst>
          </p:cNvPr>
          <p:cNvSpPr txBox="1"/>
          <p:nvPr/>
        </p:nvSpPr>
        <p:spPr>
          <a:xfrm>
            <a:off x="311914" y="4382138"/>
            <a:ext cx="11204154"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bg1"/>
                </a:solidFill>
              </a:rPr>
              <a:t># of Reviews: </a:t>
            </a:r>
            <a:r>
              <a:rPr lang="en-US" dirty="0">
                <a:solidFill>
                  <a:schemeClr val="bg1"/>
                </a:solidFill>
              </a:rPr>
              <a:t>Greater numbers of overall user reviews than critic reviews, but more consistency in the number of critic reviews of any given movie received vs. the number of user reviews each movie received.</a:t>
            </a:r>
          </a:p>
          <a:p>
            <a:endParaRPr lang="en-US" dirty="0">
              <a:solidFill>
                <a:schemeClr val="bg1"/>
              </a:solidFill>
            </a:endParaRPr>
          </a:p>
          <a:p>
            <a:pPr marL="285750" indent="-285750">
              <a:buFont typeface="Arial" panose="020B0604020202020204" pitchFamily="34" charset="0"/>
              <a:buChar char="•"/>
            </a:pPr>
            <a:r>
              <a:rPr lang="en-US" b="1" dirty="0">
                <a:solidFill>
                  <a:schemeClr val="bg1"/>
                </a:solidFill>
              </a:rPr>
              <a:t>Quality Ratings: </a:t>
            </a:r>
            <a:r>
              <a:rPr lang="en-US" dirty="0">
                <a:solidFill>
                  <a:schemeClr val="bg1"/>
                </a:solidFill>
              </a:rPr>
              <a:t>more variability in the quality ratings given to movies by critics than by users </a:t>
            </a:r>
            <a:r>
              <a:rPr lang="en-US" dirty="0">
                <a:solidFill>
                  <a:schemeClr val="bg1"/>
                </a:solidFill>
                <a:sym typeface="Wingdings" panose="05000000000000000000" pitchFamily="2" charset="2"/>
              </a:rPr>
              <a:t></a:t>
            </a:r>
            <a:r>
              <a:rPr lang="en-US" dirty="0">
                <a:solidFill>
                  <a:schemeClr val="bg1"/>
                </a:solidFill>
              </a:rPr>
              <a:t> there was more consistency among what the viewers thought of the quality of the movie than what the critics thought. </a:t>
            </a:r>
          </a:p>
          <a:p>
            <a:endParaRPr lang="es-MX" dirty="0">
              <a:solidFill>
                <a:schemeClr val="bg1"/>
              </a:solidFill>
            </a:endParaRPr>
          </a:p>
        </p:txBody>
      </p:sp>
    </p:spTree>
    <p:extLst>
      <p:ext uri="{BB962C8B-B14F-4D97-AF65-F5344CB8AC3E}">
        <p14:creationId xmlns:p14="http://schemas.microsoft.com/office/powerpoint/2010/main" val="9574741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883</TotalTime>
  <Words>549</Words>
  <Application>Microsoft Office PowerPoint</Application>
  <PresentationFormat>Widescreen</PresentationFormat>
  <Paragraphs>67</Paragraphs>
  <Slides>18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Tahoma</vt:lpstr>
      <vt:lpstr>Office Theme</vt:lpstr>
      <vt:lpstr>PowerPoint Presentation</vt:lpstr>
      <vt:lpstr>PowerPoint Presentation</vt:lpstr>
      <vt:lpstr>PowerPoint Presentation</vt:lpstr>
      <vt:lpstr>PowerPoint Presentation</vt:lpstr>
      <vt:lpstr>Considerations - General data</vt:lpstr>
      <vt:lpstr>Question 1: Viewer vs. Critic Ratings</vt:lpstr>
      <vt:lpstr>PowerPoint Presentation</vt:lpstr>
      <vt:lpstr>Data Cleaning</vt:lpstr>
      <vt:lpstr>PowerPoint Presentation</vt:lpstr>
      <vt:lpstr>PowerPoint Presentation</vt:lpstr>
      <vt:lpstr>Viewers vs. Critics: Summary</vt:lpstr>
      <vt:lpstr>Viewer Ratings by film production year</vt:lpstr>
      <vt:lpstr>PowerPoint Presentation</vt:lpstr>
      <vt:lpstr>Top Movies</vt:lpstr>
      <vt:lpstr>Worst Movies</vt:lpstr>
      <vt:lpstr>Viewer ratings by Gender</vt:lpstr>
      <vt:lpstr>PowerPoint Presentation</vt:lpstr>
      <vt:lpstr>Viewer Ratings: US vs. Non-US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Cristina Bardan</dc:creator>
  <cp:lastModifiedBy>Purvi Patel</cp:lastModifiedBy>
  <cp:revision>20</cp:revision>
  <dcterms:created xsi:type="dcterms:W3CDTF">2020-03-05T18:22:20Z</dcterms:created>
  <dcterms:modified xsi:type="dcterms:W3CDTF">2020-03-07T04:42:29Z</dcterms:modified>
</cp:coreProperties>
</file>